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tiff" ContentType="image/tiff"/>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5" r:id="rId3"/>
    <p:sldId id="753" r:id="rId5"/>
    <p:sldId id="642" r:id="rId6"/>
    <p:sldId id="723" r:id="rId7"/>
    <p:sldId id="644" r:id="rId8"/>
    <p:sldId id="692" r:id="rId9"/>
    <p:sldId id="368" r:id="rId10"/>
    <p:sldId id="538" r:id="rId11"/>
    <p:sldId id="370" r:id="rId12"/>
    <p:sldId id="371" r:id="rId13"/>
    <p:sldId id="421" r:id="rId14"/>
    <p:sldId id="422" r:id="rId15"/>
    <p:sldId id="584" r:id="rId16"/>
    <p:sldId id="372" r:id="rId17"/>
    <p:sldId id="373" r:id="rId18"/>
    <p:sldId id="374" r:id="rId19"/>
    <p:sldId id="375" r:id="rId20"/>
    <p:sldId id="376" r:id="rId21"/>
    <p:sldId id="379" r:id="rId22"/>
    <p:sldId id="380" r:id="rId23"/>
    <p:sldId id="382" r:id="rId24"/>
    <p:sldId id="384" r:id="rId25"/>
    <p:sldId id="386" r:id="rId26"/>
    <p:sldId id="387" r:id="rId27"/>
    <p:sldId id="388" r:id="rId28"/>
    <p:sldId id="389" r:id="rId29"/>
    <p:sldId id="295" r:id="rId30"/>
  </p:sldIdLst>
  <p:sldSz cx="24384000" cy="13716000"/>
  <p:notesSz cx="6858000" cy="9144000"/>
  <p:custDataLst>
    <p:tags r:id="rId4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713" userDrawn="1">
          <p15:clr>
            <a:srgbClr val="A4A3A4"/>
          </p15:clr>
        </p15:guide>
        <p15:guide id="2" pos="74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 id="0" name="Mia Vida Villanueva" initials="MVV" lastIdx="1" clrIdx="0"/>
  <p:cmAuthor id="7" name="1206988966@qq.com" initials="1" lastIdx="1" clrIdx="2"/>
  <p:cmAuthor id="1" name="admin" initials="a" lastIdx="1" clrIdx="0"/>
  <p:cmAuthor id="8" name="姜伟光" initials="姜" lastIdx="1" clrIdx="0"/>
  <p:cmAuthor id="3" name="lenovo" initials="l" lastIdx="6" clrIdx="2"/>
  <p:cmAuthor id="4" name="Administrator" initials="A" lastIdx="4" clrIdx="3"/>
  <p:cmAuthor id="75" name="作者" initials="A" lastIdx="0" clrIdx="24"/>
  <p:cmAuthor id="5" name="宋洁然" initials="宋" lastIdx="2" clrIdx="1"/>
  <p:cmAuthor id="6" name="ming qiu" initials="m" lastIdx="17" clrIdx="1"/>
  <p:cmAuthor id="2" name="fit2cloudzhao" initials="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33983"/>
    <a:srgbClr val="FFFFFF"/>
    <a:srgbClr val="7E3A91"/>
    <a:srgbClr val="783887"/>
    <a:srgbClr val="773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Style>
        <a:tcBdr/>
        <a:fill>
          <a:solidFill>
            <a:srgbClr val="E3E5E8"/>
          </a:solidFill>
        </a:fill>
      </a:tcStyle>
    </a:band2H>
    <a:firstCol>
      <a:tcTxStyle b="on">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p:restoredTop sz="94718"/>
  </p:normalViewPr>
  <p:slideViewPr>
    <p:cSldViewPr snapToObjects="1" showGuides="1">
      <p:cViewPr>
        <p:scale>
          <a:sx n="42" d="100"/>
          <a:sy n="42" d="100"/>
        </p:scale>
        <p:origin x="1632" y="888"/>
      </p:cViewPr>
      <p:guideLst>
        <p:guide orient="horz" pos="4713"/>
        <p:guide pos="7466"/>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6.xml"/><Relationship Id="rId4" Type="http://schemas.openxmlformats.org/officeDocument/2006/relationships/notesMaster" Target="notesMasters/notesMaster1.xml"/><Relationship Id="rId39" Type="http://schemas.openxmlformats.org/officeDocument/2006/relationships/customXml" Target="../customXml/item4.xml"/><Relationship Id="rId38" Type="http://schemas.openxmlformats.org/officeDocument/2006/relationships/customXml" Target="../customXml/item3.xml"/><Relationship Id="rId37" Type="http://schemas.openxmlformats.org/officeDocument/2006/relationships/customXml" Target="../customXml/item2.xml"/><Relationship Id="rId36" Type="http://schemas.openxmlformats.org/officeDocument/2006/relationships/customXml" Target="../customXml/item1.xml"/><Relationship Id="rId35" Type="http://schemas.openxmlformats.org/officeDocument/2006/relationships/customXmlProps" Target="../customXml/itemProps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 name="矩形"/>
          <p:cNvSpPr/>
          <p:nvPr userDrawn="1"/>
        </p:nvSpPr>
        <p:spPr>
          <a:xfrm>
            <a:off x="-21273" y="-19202"/>
            <a:ext cx="5106620" cy="258797"/>
          </a:xfrm>
          <a:prstGeom prst="rect">
            <a:avLst/>
          </a:prstGeom>
          <a:solidFill>
            <a:srgbClr val="783887">
              <a:alpha val="80000"/>
            </a:srgbClr>
          </a:solidFill>
          <a:ln w="12700">
            <a:miter lim="400000"/>
          </a:ln>
        </p:spPr>
        <p:txBody>
          <a:bodyPr lIns="45719" rIns="45719" anchor="ctr"/>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endParaRPr sz="3200"/>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1"/>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09.png"/><Relationship Id="rId1" Type="http://schemas.openxmlformats.org/officeDocument/2006/relationships/hyperlink" Target="http://www.metersphere.io"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6" Type="http://schemas.openxmlformats.org/officeDocument/2006/relationships/notesSlide" Target="../notesSlides/notesSlide4.xml"/><Relationship Id="rId25" Type="http://schemas.openxmlformats.org/officeDocument/2006/relationships/slideLayout" Target="../slideLayouts/slideLayout5.xml"/><Relationship Id="rId24" Type="http://schemas.openxmlformats.org/officeDocument/2006/relationships/image" Target="../media/image33.png"/><Relationship Id="rId23"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image" Target="../media/image11.png"/><Relationship Id="rId19" Type="http://schemas.openxmlformats.org/officeDocument/2006/relationships/image" Target="../media/image28.jpeg"/><Relationship Id="rId18" Type="http://schemas.openxmlformats.org/officeDocument/2006/relationships/image" Target="../media/image27.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9.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0" Type="http://schemas.openxmlformats.org/officeDocument/2006/relationships/notesSlide" Target="../notesSlides/notesSlide8.xml"/><Relationship Id="rId5" Type="http://schemas.openxmlformats.org/officeDocument/2006/relationships/image" Target="../media/image45.png"/><Relationship Id="rId49" Type="http://schemas.openxmlformats.org/officeDocument/2006/relationships/slideLayout" Target="../slideLayouts/slideLayout2.xml"/><Relationship Id="rId48" Type="http://schemas.openxmlformats.org/officeDocument/2006/relationships/image" Target="../media/image88.tiff"/><Relationship Id="rId47" Type="http://schemas.openxmlformats.org/officeDocument/2006/relationships/image" Target="../media/image87.tiff"/><Relationship Id="rId46" Type="http://schemas.openxmlformats.org/officeDocument/2006/relationships/image" Target="../media/image86.tiff"/><Relationship Id="rId45" Type="http://schemas.openxmlformats.org/officeDocument/2006/relationships/image" Target="../media/image85.tiff"/><Relationship Id="rId44" Type="http://schemas.openxmlformats.org/officeDocument/2006/relationships/image" Target="../media/image84.tiff"/><Relationship Id="rId43" Type="http://schemas.openxmlformats.org/officeDocument/2006/relationships/image" Target="../media/image83.png"/><Relationship Id="rId42" Type="http://schemas.openxmlformats.org/officeDocument/2006/relationships/image" Target="../media/image82.tiff"/><Relationship Id="rId41" Type="http://schemas.openxmlformats.org/officeDocument/2006/relationships/image" Target="../media/image81.tiff"/><Relationship Id="rId40" Type="http://schemas.openxmlformats.org/officeDocument/2006/relationships/image" Target="../media/image80.tiff"/><Relationship Id="rId4" Type="http://schemas.openxmlformats.org/officeDocument/2006/relationships/image" Target="../media/image44.png"/><Relationship Id="rId39" Type="http://schemas.openxmlformats.org/officeDocument/2006/relationships/image" Target="../media/image79.tiff"/><Relationship Id="rId38" Type="http://schemas.openxmlformats.org/officeDocument/2006/relationships/image" Target="../media/image78.tiff"/><Relationship Id="rId37" Type="http://schemas.openxmlformats.org/officeDocument/2006/relationships/image" Target="../media/image77.tiff"/><Relationship Id="rId36" Type="http://schemas.openxmlformats.org/officeDocument/2006/relationships/image" Target="../media/image76.tiff"/><Relationship Id="rId35" Type="http://schemas.openxmlformats.org/officeDocument/2006/relationships/image" Target="../media/image75.png"/><Relationship Id="rId34" Type="http://schemas.openxmlformats.org/officeDocument/2006/relationships/image" Target="../media/image74.png"/><Relationship Id="rId33" Type="http://schemas.openxmlformats.org/officeDocument/2006/relationships/image" Target="../media/image73.tiff"/><Relationship Id="rId32" Type="http://schemas.openxmlformats.org/officeDocument/2006/relationships/image" Target="../media/image72.png"/><Relationship Id="rId31" Type="http://schemas.openxmlformats.org/officeDocument/2006/relationships/image" Target="../media/image71.png"/><Relationship Id="rId30" Type="http://schemas.openxmlformats.org/officeDocument/2006/relationships/image" Target="../media/image70.png"/><Relationship Id="rId3" Type="http://schemas.openxmlformats.org/officeDocument/2006/relationships/image" Target="../media/image43.png"/><Relationship Id="rId29" Type="http://schemas.openxmlformats.org/officeDocument/2006/relationships/image" Target="../media/image69.png"/><Relationship Id="rId28" Type="http://schemas.openxmlformats.org/officeDocument/2006/relationships/image" Target="../media/image68.png"/><Relationship Id="rId27" Type="http://schemas.openxmlformats.org/officeDocument/2006/relationships/image" Target="../media/image67.png"/><Relationship Id="rId26" Type="http://schemas.openxmlformats.org/officeDocument/2006/relationships/image" Target="../media/image66.png"/><Relationship Id="rId25" Type="http://schemas.openxmlformats.org/officeDocument/2006/relationships/image" Target="../media/image65.png"/><Relationship Id="rId24" Type="http://schemas.openxmlformats.org/officeDocument/2006/relationships/image" Target="../media/image64.png"/><Relationship Id="rId23" Type="http://schemas.openxmlformats.org/officeDocument/2006/relationships/image" Target="../media/image63.png"/><Relationship Id="rId22" Type="http://schemas.openxmlformats.org/officeDocument/2006/relationships/image" Target="../media/image62.png"/><Relationship Id="rId21" Type="http://schemas.openxmlformats.org/officeDocument/2006/relationships/image" Target="../media/image61.png"/><Relationship Id="rId20" Type="http://schemas.openxmlformats.org/officeDocument/2006/relationships/image" Target="../media/image60.png"/><Relationship Id="rId2" Type="http://schemas.openxmlformats.org/officeDocument/2006/relationships/image" Target="../media/image42.png"/><Relationship Id="rId19" Type="http://schemas.openxmlformats.org/officeDocument/2006/relationships/image" Target="../media/image59.png"/><Relationship Id="rId18" Type="http://schemas.openxmlformats.org/officeDocument/2006/relationships/image" Target="../media/image58.png"/><Relationship Id="rId17" Type="http://schemas.openxmlformats.org/officeDocument/2006/relationships/image" Target="../media/image57.png"/><Relationship Id="rId16" Type="http://schemas.openxmlformats.org/officeDocument/2006/relationships/image" Target="../media/image56.png"/><Relationship Id="rId15" Type="http://schemas.openxmlformats.org/officeDocument/2006/relationships/image" Target="../media/image55.png"/><Relationship Id="rId14" Type="http://schemas.openxmlformats.org/officeDocument/2006/relationships/image" Target="../media/image54.png"/><Relationship Id="rId13" Type="http://schemas.openxmlformats.org/officeDocument/2006/relationships/image" Target="../media/image53.tiff"/><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一站式开源持续测试平台"/>
          <p:cNvSpPr txBox="1"/>
          <p:nvPr/>
        </p:nvSpPr>
        <p:spPr>
          <a:xfrm>
            <a:off x="8667750" y="6416987"/>
            <a:ext cx="7048500" cy="156654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pPr algn="ctr"/>
            <a:r>
              <a:rPr lang="zh-CN" altLang="en-US" sz="9000" dirty="0">
                <a:solidFill>
                  <a:srgbClr val="FFC000"/>
                </a:solidFill>
              </a:rPr>
              <a:t>平台工具初识</a:t>
            </a:r>
            <a:endParaRPr lang="zh-CN" altLang="en-US" sz="9000" dirty="0">
              <a:solidFill>
                <a:srgbClr val="FFC000"/>
              </a:solidFill>
            </a:endParaRPr>
          </a:p>
        </p:txBody>
      </p:sp>
      <p:sp>
        <p:nvSpPr>
          <p:cNvPr id="7" name="文本框 5"/>
          <p:cNvSpPr txBox="1"/>
          <p:nvPr/>
        </p:nvSpPr>
        <p:spPr>
          <a:xfrm>
            <a:off x="9127628" y="9810954"/>
            <a:ext cx="6128744" cy="67373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pPr algn="ctr"/>
            <a:r>
              <a:rPr lang="en-US" altLang="zh-CN" sz="3200" dirty="0" err="1"/>
              <a:t>MeterSphere 开源社区</a:t>
            </a:r>
            <a:endParaRPr lang="en-US" altLang="zh-CN" sz="3200" dirty="0" err="1"/>
          </a:p>
        </p:txBody>
      </p:sp>
      <p:grpSp>
        <p:nvGrpSpPr>
          <p:cNvPr id="3" name="组合 2"/>
          <p:cNvGrpSpPr/>
          <p:nvPr/>
        </p:nvGrpSpPr>
        <p:grpSpPr>
          <a:xfrm>
            <a:off x="5291138" y="4424045"/>
            <a:ext cx="13801725" cy="1535430"/>
            <a:chOff x="7521" y="6967"/>
            <a:chExt cx="21735" cy="2418"/>
          </a:xfrm>
        </p:grpSpPr>
        <p:pic>
          <p:nvPicPr>
            <p:cNvPr id="117" name="MeterSphere-反白.png" descr="MeterSphere-反白.png"/>
            <p:cNvPicPr>
              <a:picLocks noChangeAspect="1"/>
            </p:cNvPicPr>
            <p:nvPr/>
          </p:nvPicPr>
          <p:blipFill>
            <a:blip r:embed="rId1"/>
            <a:stretch>
              <a:fillRect/>
            </a:stretch>
          </p:blipFill>
          <p:spPr>
            <a:xfrm>
              <a:off x="7521" y="7171"/>
              <a:ext cx="10670" cy="2010"/>
            </a:xfrm>
            <a:prstGeom prst="rect">
              <a:avLst/>
            </a:prstGeom>
            <a:ln w="12700">
              <a:miter lim="400000"/>
              <a:headEnd/>
              <a:tailEnd/>
            </a:ln>
          </p:spPr>
        </p:pic>
        <p:sp>
          <p:nvSpPr>
            <p:cNvPr id="2" name="一站式开源持续测试平台"/>
            <p:cNvSpPr txBox="1"/>
            <p:nvPr/>
          </p:nvSpPr>
          <p:spPr>
            <a:xfrm>
              <a:off x="18860" y="6967"/>
              <a:ext cx="10397" cy="2418"/>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800" dirty="0">
                  <a:solidFill>
                    <a:srgbClr val="FFFFFF"/>
                  </a:solidFill>
                  <a:latin typeface="+mj-ea"/>
                  <a:ea typeface="微软雅黑" panose="020B0503020204020204" charset="-122"/>
                </a:rPr>
                <a:t>专业测试云</a:t>
              </a:r>
              <a:endParaRPr lang="zh-CN" altLang="en-US" sz="8800" dirty="0">
                <a:solidFill>
                  <a:srgbClr val="FFFFFF"/>
                </a:solidFill>
                <a:latin typeface="+mj-ea"/>
                <a:ea typeface="微软雅黑" panose="020B0503020204020204" charset="-122"/>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15364812" y="1609473"/>
            <a:ext cx="4440610" cy="1146172"/>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78" name="- 一个平台解决测试人员、测试能力、测试数据一站式问题 -"/>
          <p:cNvSpPr txBox="1"/>
          <p:nvPr/>
        </p:nvSpPr>
        <p:spPr>
          <a:xfrm>
            <a:off x="6127486" y="2833508"/>
            <a:ext cx="131098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一个平台解决测试人员</a:t>
            </a:r>
            <a:r>
              <a:t>协作</a:t>
            </a:r>
            <a:r>
              <a:t>、测试能力、测试数据一站式问题 -</a:t>
            </a:r>
          </a:p>
        </p:txBody>
      </p:sp>
      <p:sp>
        <p:nvSpPr>
          <p:cNvPr id="6" name="MeterSphere 关键能力设计：平台一站式"/>
          <p:cNvSpPr txBox="1"/>
          <p:nvPr/>
        </p:nvSpPr>
        <p:spPr>
          <a:xfrm>
            <a:off x="4344670" y="1601470"/>
            <a:ext cx="11017885" cy="1127125"/>
          </a:xfrm>
          <a:prstGeom prst="rect">
            <a:avLst/>
          </a:prstGeom>
          <a:ln w="12700">
            <a:miter lim="400000"/>
          </a:ln>
        </p:spPr>
        <p:txBody>
          <a:bodyPr wrap="square" lIns="71436" tIns="71436" rIns="71436" bIns="71436" anchor="ctr">
            <a:spAutoFit/>
          </a:bodyPr>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b="0">
                <a:latin typeface="Times New Roman Regular" panose="02020603050405020304" charset="0"/>
                <a:ea typeface="方正黑体简体" panose="02000000000000000000" charset="-122"/>
                <a:cs typeface="Times New Roman Regular" panose="02020603050405020304" charset="0"/>
              </a:rPr>
              <a:t> </a:t>
            </a:r>
            <a:r>
              <a:rPr>
                <a:latin typeface="方正黑体简体" panose="02000000000000000000" charset="-122"/>
                <a:ea typeface="方正黑体简体" panose="02000000000000000000" charset="-122"/>
                <a:cs typeface="方正黑体简体" panose="02000000000000000000" charset="-122"/>
              </a:rPr>
              <a:t>关键能力设计：</a:t>
            </a:r>
            <a:r>
              <a:rPr lang="en-US">
                <a:latin typeface="方正黑体简体" panose="02000000000000000000" charset="-122"/>
                <a:ea typeface="方正黑体简体" panose="02000000000000000000" charset="-122"/>
                <a:cs typeface="方正黑体简体" panose="02000000000000000000" charset="-122"/>
              </a:rPr>
              <a:t>   </a:t>
            </a:r>
            <a:endParaRPr>
              <a:solidFill>
                <a:srgbClr val="FFFFFF"/>
              </a:solidFill>
              <a:latin typeface="方正黑体简体" panose="02000000000000000000" charset="-122"/>
              <a:ea typeface="方正黑体简体" panose="02000000000000000000" charset="-122"/>
              <a:cs typeface="方正黑体简体" panose="02000000000000000000" charset="-122"/>
            </a:endParaRPr>
          </a:p>
        </p:txBody>
      </p:sp>
      <p:sp>
        <p:nvSpPr>
          <p:cNvPr id="7" name="MeterSphere 关键能力设计：平台一站式"/>
          <p:cNvSpPr txBox="1"/>
          <p:nvPr/>
        </p:nvSpPr>
        <p:spPr>
          <a:xfrm>
            <a:off x="15474060" y="1618997"/>
            <a:ext cx="4222115" cy="1127125"/>
          </a:xfrm>
          <a:prstGeom prst="rect">
            <a:avLst/>
          </a:prstGeom>
          <a:ln w="12700">
            <a:miter lim="400000"/>
          </a:ln>
        </p:spPr>
        <p:txBody>
          <a:bodyPr wrap="non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solidFill>
                  <a:srgbClr val="FFFFFF"/>
                </a:solidFill>
                <a:latin typeface="方正黑体简体" panose="02000000000000000000" charset="-122"/>
                <a:ea typeface="方正黑体简体" panose="02000000000000000000" charset="-122"/>
                <a:cs typeface="方正黑体简体" panose="02000000000000000000" charset="-122"/>
              </a:rPr>
              <a:t>平台一站式</a:t>
            </a:r>
            <a:endParaRPr>
              <a:solidFill>
                <a:srgbClr val="FFFFFF"/>
              </a:solidFill>
              <a:latin typeface="方正黑体简体" panose="02000000000000000000" charset="-122"/>
              <a:ea typeface="方正黑体简体" panose="02000000000000000000" charset="-122"/>
              <a:cs typeface="方正黑体简体" panose="02000000000000000000" charset="-122"/>
            </a:endParaRPr>
          </a:p>
        </p:txBody>
      </p:sp>
      <p:pic>
        <p:nvPicPr>
          <p:cNvPr id="11" name="ECB019B1-382A-4266-B25C-5B523AA43C14-1" descr="wpsoffice"/>
          <p:cNvPicPr>
            <a:picLocks noChangeAspect="1"/>
          </p:cNvPicPr>
          <p:nvPr/>
        </p:nvPicPr>
        <p:blipFill>
          <a:blip r:embed="rId1"/>
          <a:stretch>
            <a:fillRect/>
          </a:stretch>
        </p:blipFill>
        <p:spPr>
          <a:xfrm>
            <a:off x="2414270" y="2969895"/>
            <a:ext cx="19555460" cy="1091184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 以项目为维度的测试管理，让测试不再局限于具体测试人员-"/>
          <p:cNvSpPr txBox="1"/>
          <p:nvPr/>
        </p:nvSpPr>
        <p:spPr>
          <a:xfrm>
            <a:off x="5954848" y="2829784"/>
            <a:ext cx="12474303"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 以项目为维度的测试管理，让测试不再局限于具体测试人员-</a:t>
            </a:r>
          </a:p>
        </p:txBody>
      </p:sp>
      <p:sp>
        <p:nvSpPr>
          <p:cNvPr id="430" name="MeterSphere 的关键架构设计之二：团队协作及多租户模型"/>
          <p:cNvSpPr txBox="1"/>
          <p:nvPr/>
        </p:nvSpPr>
        <p:spPr>
          <a:xfrm>
            <a:off x="-1" y="1478738"/>
            <a:ext cx="24383998"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关键能力设计一：协作一站式</a:t>
            </a:r>
            <a:endParaRPr>
              <a:latin typeface="方正黑体简体" panose="02000000000000000000" charset="-122"/>
              <a:ea typeface="方正黑体简体" panose="02000000000000000000" charset="-122"/>
              <a:cs typeface="方正黑体简体" panose="02000000000000000000" charset="-122"/>
            </a:endParaRPr>
          </a:p>
        </p:txBody>
      </p:sp>
      <p:grpSp>
        <p:nvGrpSpPr>
          <p:cNvPr id="433" name="角色权限管理（菜单、操作）"/>
          <p:cNvGrpSpPr/>
          <p:nvPr/>
        </p:nvGrpSpPr>
        <p:grpSpPr>
          <a:xfrm>
            <a:off x="2822657" y="12311295"/>
            <a:ext cx="18579142" cy="889002"/>
            <a:chOff x="0" y="0"/>
            <a:chExt cx="18579140" cy="889000"/>
          </a:xfrm>
        </p:grpSpPr>
        <p:sp>
          <p:nvSpPr>
            <p:cNvPr id="431" name="矩形"/>
            <p:cNvSpPr/>
            <p:nvPr/>
          </p:nvSpPr>
          <p:spPr>
            <a:xfrm>
              <a:off x="-1" y="0"/>
              <a:ext cx="18579142" cy="889001"/>
            </a:xfrm>
            <a:prstGeom prst="rect">
              <a:avLst/>
            </a:prstGeom>
            <a:solidFill>
              <a:schemeClr val="accent2">
                <a:hueOff val="167855"/>
                <a:satOff val="17755"/>
                <a:lumOff val="-16652"/>
              </a:schemeClr>
            </a:solidFill>
            <a:ln w="12700" cap="flat">
              <a:noFill/>
              <a:miter lim="400000"/>
            </a:ln>
            <a:effectLst/>
          </p:spPr>
          <p:txBody>
            <a:bodyPr wrap="square" lIns="71436" tIns="71436" rIns="71436" bIns="71436" numCol="1" anchor="ctr">
              <a:noAutofit/>
            </a:bodyPr>
            <a:lstStyle/>
            <a:p>
              <a:pPr defTabSz="821690">
                <a:defRPr b="0">
                  <a:solidFill>
                    <a:srgbClr val="FFFFFF"/>
                  </a:solidFill>
                </a:defRPr>
              </a:pPr>
            </a:p>
          </p:txBody>
        </p:sp>
        <p:sp>
          <p:nvSpPr>
            <p:cNvPr id="432" name="角色权限管理（菜单、操作）"/>
            <p:cNvSpPr txBox="1"/>
            <p:nvPr/>
          </p:nvSpPr>
          <p:spPr>
            <a:xfrm>
              <a:off x="-1" y="113031"/>
              <a:ext cx="18579142"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defRPr>
              </a:lvl1pPr>
            </a:lstStyle>
            <a:p>
              <a:r>
                <a:t>角色权限管理（菜单、操作）</a:t>
              </a:r>
            </a:p>
          </p:txBody>
        </p:sp>
      </p:grpSp>
      <p:grpSp>
        <p:nvGrpSpPr>
          <p:cNvPr id="436" name="共享用例库"/>
          <p:cNvGrpSpPr/>
          <p:nvPr/>
        </p:nvGrpSpPr>
        <p:grpSpPr>
          <a:xfrm>
            <a:off x="3879434" y="4037295"/>
            <a:ext cx="2589772" cy="714373"/>
            <a:chOff x="0" y="0"/>
            <a:chExt cx="2589770" cy="714371"/>
          </a:xfrm>
        </p:grpSpPr>
        <p:sp>
          <p:nvSpPr>
            <p:cNvPr id="43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5" name="共享用例库"/>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共享用例库</a:t>
              </a:r>
            </a:p>
          </p:txBody>
        </p:sp>
      </p:grpSp>
      <p:grpSp>
        <p:nvGrpSpPr>
          <p:cNvPr id="439" name="项目交接"/>
          <p:cNvGrpSpPr/>
          <p:nvPr/>
        </p:nvGrpSpPr>
        <p:grpSpPr>
          <a:xfrm>
            <a:off x="3876330" y="4922456"/>
            <a:ext cx="2589772" cy="714373"/>
            <a:chOff x="0" y="0"/>
            <a:chExt cx="2589770" cy="714371"/>
          </a:xfrm>
        </p:grpSpPr>
        <p:sp>
          <p:nvSpPr>
            <p:cNvPr id="43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8" name="项目交接"/>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项目交接</a:t>
              </a:r>
            </a:p>
          </p:txBody>
        </p:sp>
      </p:grpSp>
      <p:sp>
        <p:nvSpPr>
          <p:cNvPr id="440" name="文本框 384"/>
          <p:cNvSpPr txBox="1"/>
          <p:nvPr/>
        </p:nvSpPr>
        <p:spPr>
          <a:xfrm>
            <a:off x="7304861" y="6419716"/>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甲团队</a:t>
            </a:r>
          </a:p>
        </p:txBody>
      </p:sp>
      <p:sp>
        <p:nvSpPr>
          <p:cNvPr id="441" name="文本框 386"/>
          <p:cNvSpPr txBox="1"/>
          <p:nvPr/>
        </p:nvSpPr>
        <p:spPr>
          <a:xfrm>
            <a:off x="1489536" y="7758141"/>
            <a:ext cx="3927428"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A 项目全生命测试周期</a:t>
            </a:r>
          </a:p>
        </p:txBody>
      </p:sp>
      <p:sp>
        <p:nvSpPr>
          <p:cNvPr id="442" name="文本框 387"/>
          <p:cNvSpPr txBox="1"/>
          <p:nvPr/>
        </p:nvSpPr>
        <p:spPr>
          <a:xfrm>
            <a:off x="18822122" y="7686612"/>
            <a:ext cx="443653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C 项目全生命测试周期</a:t>
            </a:r>
          </a:p>
        </p:txBody>
      </p:sp>
      <p:sp>
        <p:nvSpPr>
          <p:cNvPr id="443" name="文本框 388"/>
          <p:cNvSpPr txBox="1"/>
          <p:nvPr/>
        </p:nvSpPr>
        <p:spPr>
          <a:xfrm>
            <a:off x="10893666" y="7173572"/>
            <a:ext cx="2735330" cy="9296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共同参与项目测试（测试协同）</a:t>
            </a:r>
          </a:p>
        </p:txBody>
      </p:sp>
      <p:grpSp>
        <p:nvGrpSpPr>
          <p:cNvPr id="446" name="用例脑图"/>
          <p:cNvGrpSpPr/>
          <p:nvPr/>
        </p:nvGrpSpPr>
        <p:grpSpPr>
          <a:xfrm>
            <a:off x="6687570" y="4037295"/>
            <a:ext cx="2589772" cy="714373"/>
            <a:chOff x="0" y="0"/>
            <a:chExt cx="2589770" cy="714371"/>
          </a:xfrm>
        </p:grpSpPr>
        <p:sp>
          <p:nvSpPr>
            <p:cNvPr id="44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5" name="用例脑图"/>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用例脑图</a:t>
              </a:r>
            </a:p>
          </p:txBody>
        </p:sp>
      </p:grpSp>
      <p:grpSp>
        <p:nvGrpSpPr>
          <p:cNvPr id="449" name="场景编写"/>
          <p:cNvGrpSpPr/>
          <p:nvPr/>
        </p:nvGrpSpPr>
        <p:grpSpPr>
          <a:xfrm>
            <a:off x="6679014" y="4922456"/>
            <a:ext cx="2589772" cy="714373"/>
            <a:chOff x="0" y="0"/>
            <a:chExt cx="2589770" cy="714371"/>
          </a:xfrm>
        </p:grpSpPr>
        <p:sp>
          <p:nvSpPr>
            <p:cNvPr id="44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8" name="场景编写"/>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场景编写</a:t>
              </a:r>
            </a:p>
          </p:txBody>
        </p:sp>
      </p:grpSp>
      <p:sp>
        <p:nvSpPr>
          <p:cNvPr id="450" name="箭头: 左右 391"/>
          <p:cNvSpPr/>
          <p:nvPr/>
        </p:nvSpPr>
        <p:spPr>
          <a:xfrm>
            <a:off x="10596919" y="6479352"/>
            <a:ext cx="3328826" cy="554806"/>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451" name="文本框 392"/>
          <p:cNvSpPr txBox="1"/>
          <p:nvPr/>
        </p:nvSpPr>
        <p:spPr>
          <a:xfrm>
            <a:off x="10978260" y="6089459"/>
            <a:ext cx="256614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人员调岗与交接</a:t>
            </a:r>
          </a:p>
        </p:txBody>
      </p:sp>
      <p:grpSp>
        <p:nvGrpSpPr>
          <p:cNvPr id="454" name="评审协同"/>
          <p:cNvGrpSpPr/>
          <p:nvPr/>
        </p:nvGrpSpPr>
        <p:grpSpPr>
          <a:xfrm>
            <a:off x="9493490" y="4040748"/>
            <a:ext cx="2589772" cy="714373"/>
            <a:chOff x="0" y="0"/>
            <a:chExt cx="2589770" cy="714371"/>
          </a:xfrm>
        </p:grpSpPr>
        <p:sp>
          <p:nvSpPr>
            <p:cNvPr id="452"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3" name="评审协同"/>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评审协同</a:t>
              </a:r>
            </a:p>
          </p:txBody>
        </p:sp>
      </p:grpSp>
      <p:grpSp>
        <p:nvGrpSpPr>
          <p:cNvPr id="457" name="计划制定"/>
          <p:cNvGrpSpPr/>
          <p:nvPr/>
        </p:nvGrpSpPr>
        <p:grpSpPr>
          <a:xfrm>
            <a:off x="9480143" y="4922456"/>
            <a:ext cx="2589772" cy="714373"/>
            <a:chOff x="0" y="0"/>
            <a:chExt cx="2589770" cy="714371"/>
          </a:xfrm>
        </p:grpSpPr>
        <p:sp>
          <p:nvSpPr>
            <p:cNvPr id="455"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6" name="计划制定"/>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计划制定</a:t>
              </a:r>
            </a:p>
          </p:txBody>
        </p:sp>
      </p:grpSp>
      <p:grpSp>
        <p:nvGrpSpPr>
          <p:cNvPr id="460" name="接口规范"/>
          <p:cNvGrpSpPr/>
          <p:nvPr/>
        </p:nvGrpSpPr>
        <p:grpSpPr>
          <a:xfrm>
            <a:off x="12301625" y="4040748"/>
            <a:ext cx="2589772" cy="714373"/>
            <a:chOff x="0" y="0"/>
            <a:chExt cx="2589770" cy="714371"/>
          </a:xfrm>
        </p:grpSpPr>
        <p:sp>
          <p:nvSpPr>
            <p:cNvPr id="458"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9" name="接口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接口规范</a:t>
              </a:r>
            </a:p>
          </p:txBody>
        </p:sp>
      </p:grpSp>
      <p:grpSp>
        <p:nvGrpSpPr>
          <p:cNvPr id="463" name="脚本规范"/>
          <p:cNvGrpSpPr/>
          <p:nvPr/>
        </p:nvGrpSpPr>
        <p:grpSpPr>
          <a:xfrm>
            <a:off x="12282824" y="4922456"/>
            <a:ext cx="2589772" cy="714373"/>
            <a:chOff x="0" y="0"/>
            <a:chExt cx="2589770" cy="714371"/>
          </a:xfrm>
        </p:grpSpPr>
        <p:sp>
          <p:nvSpPr>
            <p:cNvPr id="461"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2" name="脚本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脚本规范</a:t>
              </a:r>
            </a:p>
          </p:txBody>
        </p:sp>
      </p:grpSp>
      <p:grpSp>
        <p:nvGrpSpPr>
          <p:cNvPr id="466" name="数据度量"/>
          <p:cNvGrpSpPr/>
          <p:nvPr/>
        </p:nvGrpSpPr>
        <p:grpSpPr>
          <a:xfrm>
            <a:off x="17917898" y="4040748"/>
            <a:ext cx="2589772" cy="714373"/>
            <a:chOff x="0" y="0"/>
            <a:chExt cx="2589770" cy="714371"/>
          </a:xfrm>
        </p:grpSpPr>
        <p:sp>
          <p:nvSpPr>
            <p:cNvPr id="46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5" name="数据度量"/>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数据度量</a:t>
              </a:r>
            </a:p>
          </p:txBody>
        </p:sp>
      </p:grpSp>
      <p:grpSp>
        <p:nvGrpSpPr>
          <p:cNvPr id="469" name="报告分享"/>
          <p:cNvGrpSpPr/>
          <p:nvPr/>
        </p:nvGrpSpPr>
        <p:grpSpPr>
          <a:xfrm>
            <a:off x="17886638" y="4922456"/>
            <a:ext cx="2589772" cy="714373"/>
            <a:chOff x="0" y="0"/>
            <a:chExt cx="2589770" cy="714371"/>
          </a:xfrm>
        </p:grpSpPr>
        <p:sp>
          <p:nvSpPr>
            <p:cNvPr id="46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8" name="报告分享"/>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报告分享</a:t>
              </a:r>
            </a:p>
          </p:txBody>
        </p:sp>
      </p:grpSp>
      <p:grpSp>
        <p:nvGrpSpPr>
          <p:cNvPr id="472" name="版本管理"/>
          <p:cNvGrpSpPr/>
          <p:nvPr/>
        </p:nvGrpSpPr>
        <p:grpSpPr>
          <a:xfrm>
            <a:off x="15109761" y="4040748"/>
            <a:ext cx="2589773" cy="714373"/>
            <a:chOff x="0" y="0"/>
            <a:chExt cx="2589771" cy="714371"/>
          </a:xfrm>
        </p:grpSpPr>
        <p:sp>
          <p:nvSpPr>
            <p:cNvPr id="470" name="矩形"/>
            <p:cNvSpPr/>
            <p:nvPr/>
          </p:nvSpPr>
          <p:spPr>
            <a:xfrm>
              <a:off x="0" y="28412"/>
              <a:ext cx="2589772"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71" name="版本管理"/>
            <p:cNvSpPr txBox="1"/>
            <p:nvPr/>
          </p:nvSpPr>
          <p:spPr>
            <a:xfrm>
              <a:off x="0" y="-1"/>
              <a:ext cx="2589772" cy="714373"/>
            </a:xfrm>
            <a:prstGeom prst="rect">
              <a:avLst/>
            </a:prstGeom>
            <a:noFill/>
            <a:ln w="12700" cap="flat">
              <a:noFill/>
              <a:miter lim="400000"/>
            </a:ln>
            <a:effectLst/>
          </p:spPr>
          <p:txBody>
            <a:bodyPr wrap="square" lIns="71435" tIns="71435" rIns="71435" bIns="71435" numCol="1" anchor="ctr">
              <a:spAutoFit/>
            </a:bodyPr>
            <a:lstStyle/>
            <a:p>
              <a:pPr defTabSz="821690">
                <a:defRPr b="0">
                  <a:solidFill>
                    <a:srgbClr val="FFFFFF"/>
                  </a:solidFill>
                </a:defRPr>
              </a:pPr>
              <a:r>
                <a:t>版本</a:t>
              </a:r>
              <a:r>
                <a:rPr>
                  <a:latin typeface="Apple Braille" panose="05000000000000000000"/>
                  <a:ea typeface="Apple Braille" panose="05000000000000000000"/>
                  <a:cs typeface="Apple Braille" panose="05000000000000000000"/>
                  <a:sym typeface="Apple Braille" panose="05000000000000000000"/>
                </a:rPr>
                <a:t>管理</a:t>
              </a:r>
              <a:endParaRPr>
                <a:latin typeface="Apple Braille" panose="05000000000000000000"/>
                <a:ea typeface="Apple Braille" panose="05000000000000000000"/>
                <a:cs typeface="Apple Braille" panose="05000000000000000000"/>
                <a:sym typeface="Apple Braille" panose="05000000000000000000"/>
              </a:endParaRPr>
            </a:p>
          </p:txBody>
        </p:sp>
      </p:grpSp>
      <p:grpSp>
        <p:nvGrpSpPr>
          <p:cNvPr id="475" name="消息中心"/>
          <p:cNvGrpSpPr/>
          <p:nvPr/>
        </p:nvGrpSpPr>
        <p:grpSpPr>
          <a:xfrm>
            <a:off x="15085508" y="4922456"/>
            <a:ext cx="2589772" cy="714373"/>
            <a:chOff x="0" y="0"/>
            <a:chExt cx="2589770" cy="714371"/>
          </a:xfrm>
        </p:grpSpPr>
        <p:sp>
          <p:nvSpPr>
            <p:cNvPr id="473"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74" name="消息中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消息中心</a:t>
              </a:r>
            </a:p>
          </p:txBody>
        </p:sp>
      </p:grpSp>
      <p:sp>
        <p:nvSpPr>
          <p:cNvPr id="476" name="文本框 411"/>
          <p:cNvSpPr txBox="1"/>
          <p:nvPr/>
        </p:nvSpPr>
        <p:spPr>
          <a:xfrm>
            <a:off x="15281811" y="6372747"/>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乙团队</a:t>
            </a:r>
          </a:p>
        </p:txBody>
      </p:sp>
      <p:sp>
        <p:nvSpPr>
          <p:cNvPr id="477" name="矩形 412"/>
          <p:cNvSpPr/>
          <p:nvPr/>
        </p:nvSpPr>
        <p:spPr>
          <a:xfrm>
            <a:off x="2634171" y="3912001"/>
            <a:ext cx="18956114" cy="1853576"/>
          </a:xfrm>
          <a:prstGeom prst="rect">
            <a:avLst/>
          </a:prstGeom>
          <a:ln w="25400">
            <a:solidFill>
              <a:srgbClr val="929292"/>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grpSp>
        <p:nvGrpSpPr>
          <p:cNvPr id="494" name="成组"/>
          <p:cNvGrpSpPr/>
          <p:nvPr/>
        </p:nvGrpSpPr>
        <p:grpSpPr>
          <a:xfrm>
            <a:off x="2463555" y="8426676"/>
            <a:ext cx="6068467" cy="3523736"/>
            <a:chOff x="0" y="0"/>
            <a:chExt cx="6068466" cy="3523734"/>
          </a:xfrm>
        </p:grpSpPr>
        <p:sp>
          <p:nvSpPr>
            <p:cNvPr id="478"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81" name="测试跟踪"/>
            <p:cNvGrpSpPr/>
            <p:nvPr/>
          </p:nvGrpSpPr>
          <p:grpSpPr>
            <a:xfrm>
              <a:off x="455138" y="1317366"/>
              <a:ext cx="2407462" cy="889002"/>
              <a:chOff x="0" y="0"/>
              <a:chExt cx="2407460" cy="889000"/>
            </a:xfrm>
          </p:grpSpPr>
          <p:sp>
            <p:nvSpPr>
              <p:cNvPr id="479"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0"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484" name="项目 A"/>
            <p:cNvGrpSpPr/>
            <p:nvPr/>
          </p:nvGrpSpPr>
          <p:grpSpPr>
            <a:xfrm>
              <a:off x="494232" y="173608"/>
              <a:ext cx="5080003" cy="889002"/>
              <a:chOff x="0" y="0"/>
              <a:chExt cx="5080001" cy="889000"/>
            </a:xfrm>
          </p:grpSpPr>
          <p:sp>
            <p:nvSpPr>
              <p:cNvPr id="482"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83" name="项目 A"/>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A</a:t>
                </a:r>
              </a:p>
            </p:txBody>
          </p:sp>
        </p:grpSp>
        <p:grpSp>
          <p:nvGrpSpPr>
            <p:cNvPr id="487" name="测试跟踪"/>
            <p:cNvGrpSpPr/>
            <p:nvPr/>
          </p:nvGrpSpPr>
          <p:grpSpPr>
            <a:xfrm>
              <a:off x="3176447" y="1317366"/>
              <a:ext cx="2407463" cy="889002"/>
              <a:chOff x="0" y="0"/>
              <a:chExt cx="2407461" cy="889000"/>
            </a:xfrm>
          </p:grpSpPr>
          <p:sp>
            <p:nvSpPr>
              <p:cNvPr id="48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6"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490" name="测试跟踪"/>
            <p:cNvGrpSpPr/>
            <p:nvPr/>
          </p:nvGrpSpPr>
          <p:grpSpPr>
            <a:xfrm>
              <a:off x="455138" y="2452189"/>
              <a:ext cx="2407462" cy="889002"/>
              <a:chOff x="0" y="0"/>
              <a:chExt cx="2407460" cy="889000"/>
            </a:xfrm>
          </p:grpSpPr>
          <p:sp>
            <p:nvSpPr>
              <p:cNvPr id="488"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9"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493" name="测试跟踪"/>
            <p:cNvGrpSpPr/>
            <p:nvPr/>
          </p:nvGrpSpPr>
          <p:grpSpPr>
            <a:xfrm>
              <a:off x="3176447" y="2452189"/>
              <a:ext cx="2407463" cy="889002"/>
              <a:chOff x="0" y="0"/>
              <a:chExt cx="2407461" cy="889000"/>
            </a:xfrm>
          </p:grpSpPr>
          <p:sp>
            <p:nvSpPr>
              <p:cNvPr id="491"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2"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11" name="成组"/>
          <p:cNvGrpSpPr/>
          <p:nvPr/>
        </p:nvGrpSpPr>
        <p:grpSpPr>
          <a:xfrm>
            <a:off x="9049222" y="8492356"/>
            <a:ext cx="6068466" cy="3523736"/>
            <a:chOff x="0" y="0"/>
            <a:chExt cx="6068465" cy="3523734"/>
          </a:xfrm>
        </p:grpSpPr>
        <p:sp>
          <p:nvSpPr>
            <p:cNvPr id="495" name="MeterSphere 开源持续测试平台"/>
            <p:cNvSpPr/>
            <p:nvPr/>
          </p:nvSpPr>
          <p:spPr>
            <a:xfrm>
              <a:off x="-1" y="0"/>
              <a:ext cx="6068467" cy="3523736"/>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98" name="测试跟踪"/>
            <p:cNvGrpSpPr/>
            <p:nvPr/>
          </p:nvGrpSpPr>
          <p:grpSpPr>
            <a:xfrm>
              <a:off x="455138" y="1317366"/>
              <a:ext cx="2407462" cy="889002"/>
              <a:chOff x="0" y="0"/>
              <a:chExt cx="2407460" cy="889000"/>
            </a:xfrm>
          </p:grpSpPr>
          <p:sp>
            <p:nvSpPr>
              <p:cNvPr id="496"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7"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01" name="项目 B"/>
            <p:cNvGrpSpPr/>
            <p:nvPr/>
          </p:nvGrpSpPr>
          <p:grpSpPr>
            <a:xfrm>
              <a:off x="494232" y="173608"/>
              <a:ext cx="5080002" cy="889002"/>
              <a:chOff x="0" y="0"/>
              <a:chExt cx="5080001" cy="889000"/>
            </a:xfrm>
          </p:grpSpPr>
          <p:sp>
            <p:nvSpPr>
              <p:cNvPr id="499" name="矩形"/>
              <p:cNvSpPr/>
              <p:nvPr/>
            </p:nvSpPr>
            <p:spPr>
              <a:xfrm>
                <a:off x="-1" y="0"/>
                <a:ext cx="5080003"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00" name="项目 B"/>
              <p:cNvSpPr txBox="1"/>
              <p:nvPr/>
            </p:nvSpPr>
            <p:spPr>
              <a:xfrm>
                <a:off x="-1" y="55564"/>
                <a:ext cx="5080003"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B</a:t>
                </a:r>
              </a:p>
            </p:txBody>
          </p:sp>
        </p:grpSp>
        <p:grpSp>
          <p:nvGrpSpPr>
            <p:cNvPr id="504" name="测试跟踪"/>
            <p:cNvGrpSpPr/>
            <p:nvPr/>
          </p:nvGrpSpPr>
          <p:grpSpPr>
            <a:xfrm>
              <a:off x="3176447" y="1317366"/>
              <a:ext cx="2407463" cy="889002"/>
              <a:chOff x="0" y="0"/>
              <a:chExt cx="2407461" cy="889000"/>
            </a:xfrm>
          </p:grpSpPr>
          <p:sp>
            <p:nvSpPr>
              <p:cNvPr id="502"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3"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07" name="测试跟踪"/>
            <p:cNvGrpSpPr/>
            <p:nvPr/>
          </p:nvGrpSpPr>
          <p:grpSpPr>
            <a:xfrm>
              <a:off x="455138" y="2452190"/>
              <a:ext cx="2407462" cy="889002"/>
              <a:chOff x="0" y="0"/>
              <a:chExt cx="2407460" cy="889000"/>
            </a:xfrm>
          </p:grpSpPr>
          <p:sp>
            <p:nvSpPr>
              <p:cNvPr id="505"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6"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10" name="测试跟踪"/>
            <p:cNvGrpSpPr/>
            <p:nvPr/>
          </p:nvGrpSpPr>
          <p:grpSpPr>
            <a:xfrm>
              <a:off x="3176447" y="2452190"/>
              <a:ext cx="2407463" cy="889002"/>
              <a:chOff x="0" y="0"/>
              <a:chExt cx="2407461" cy="889000"/>
            </a:xfrm>
          </p:grpSpPr>
          <p:sp>
            <p:nvSpPr>
              <p:cNvPr id="508"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9"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28" name="成组"/>
          <p:cNvGrpSpPr/>
          <p:nvPr/>
        </p:nvGrpSpPr>
        <p:grpSpPr>
          <a:xfrm>
            <a:off x="15692434" y="8492358"/>
            <a:ext cx="6068468" cy="3523735"/>
            <a:chOff x="0" y="0"/>
            <a:chExt cx="6068466" cy="3523734"/>
          </a:xfrm>
        </p:grpSpPr>
        <p:sp>
          <p:nvSpPr>
            <p:cNvPr id="512"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515" name="测试跟踪"/>
            <p:cNvGrpSpPr/>
            <p:nvPr/>
          </p:nvGrpSpPr>
          <p:grpSpPr>
            <a:xfrm>
              <a:off x="455138" y="1317366"/>
              <a:ext cx="2407462" cy="889002"/>
              <a:chOff x="0" y="0"/>
              <a:chExt cx="2407460" cy="889000"/>
            </a:xfrm>
          </p:grpSpPr>
          <p:sp>
            <p:nvSpPr>
              <p:cNvPr id="513"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14"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18" name="项目 C"/>
            <p:cNvGrpSpPr/>
            <p:nvPr/>
          </p:nvGrpSpPr>
          <p:grpSpPr>
            <a:xfrm>
              <a:off x="494232" y="173608"/>
              <a:ext cx="5080003" cy="889002"/>
              <a:chOff x="0" y="0"/>
              <a:chExt cx="5080001" cy="889000"/>
            </a:xfrm>
          </p:grpSpPr>
          <p:sp>
            <p:nvSpPr>
              <p:cNvPr id="516"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17" name="项目 C"/>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C</a:t>
                </a:r>
              </a:p>
            </p:txBody>
          </p:sp>
        </p:grpSp>
        <p:grpSp>
          <p:nvGrpSpPr>
            <p:cNvPr id="521" name="测试跟踪"/>
            <p:cNvGrpSpPr/>
            <p:nvPr/>
          </p:nvGrpSpPr>
          <p:grpSpPr>
            <a:xfrm>
              <a:off x="3176447" y="1317366"/>
              <a:ext cx="2407463" cy="889002"/>
              <a:chOff x="0" y="0"/>
              <a:chExt cx="2407461" cy="889000"/>
            </a:xfrm>
          </p:grpSpPr>
          <p:sp>
            <p:nvSpPr>
              <p:cNvPr id="519"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0"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24" name="测试跟踪"/>
            <p:cNvGrpSpPr/>
            <p:nvPr/>
          </p:nvGrpSpPr>
          <p:grpSpPr>
            <a:xfrm>
              <a:off x="455138" y="2452189"/>
              <a:ext cx="2407462" cy="889002"/>
              <a:chOff x="0" y="0"/>
              <a:chExt cx="2407460" cy="889000"/>
            </a:xfrm>
          </p:grpSpPr>
          <p:sp>
            <p:nvSpPr>
              <p:cNvPr id="522"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3"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27" name="测试跟踪"/>
            <p:cNvGrpSpPr/>
            <p:nvPr/>
          </p:nvGrpSpPr>
          <p:grpSpPr>
            <a:xfrm>
              <a:off x="3176447" y="2452189"/>
              <a:ext cx="2407463" cy="889002"/>
              <a:chOff x="0" y="0"/>
              <a:chExt cx="2407461" cy="889000"/>
            </a:xfrm>
          </p:grpSpPr>
          <p:sp>
            <p:nvSpPr>
              <p:cNvPr id="52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6"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sp>
        <p:nvSpPr>
          <p:cNvPr id="529" name="形状"/>
          <p:cNvSpPr/>
          <p:nvPr/>
        </p:nvSpPr>
        <p:spPr>
          <a:xfrm>
            <a:off x="6468639"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
        <p:nvSpPr>
          <p:cNvPr id="530" name="连接线"/>
          <p:cNvSpPr/>
          <p:nvPr/>
        </p:nvSpPr>
        <p:spPr>
          <a:xfrm>
            <a:off x="6255544" y="7082655"/>
            <a:ext cx="1405588" cy="13313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1" name="连接线"/>
          <p:cNvSpPr/>
          <p:nvPr/>
        </p:nvSpPr>
        <p:spPr>
          <a:xfrm>
            <a:off x="9240849" y="6974695"/>
            <a:ext cx="2709022" cy="15049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lIns="71436" tIns="71436" rIns="71436" bIns="71436"/>
          <a:lstStyle/>
          <a:p>
            <a:pPr defTabSz="821690"/>
          </a:p>
        </p:txBody>
      </p:sp>
      <p:sp>
        <p:nvSpPr>
          <p:cNvPr id="532" name="连接线"/>
          <p:cNvSpPr/>
          <p:nvPr/>
        </p:nvSpPr>
        <p:spPr>
          <a:xfrm>
            <a:off x="12914396" y="7022390"/>
            <a:ext cx="2367417" cy="1457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3" name="连接线"/>
          <p:cNvSpPr/>
          <p:nvPr/>
        </p:nvSpPr>
        <p:spPr>
          <a:xfrm>
            <a:off x="17075895" y="7035685"/>
            <a:ext cx="1167429" cy="1363077"/>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lIns="71436" tIns="71436" rIns="71436" bIns="71436"/>
          <a:lstStyle/>
          <a:p>
            <a:pPr defTabSz="821690"/>
          </a:p>
        </p:txBody>
      </p:sp>
      <p:sp>
        <p:nvSpPr>
          <p:cNvPr id="534" name="形状"/>
          <p:cNvSpPr/>
          <p:nvPr/>
        </p:nvSpPr>
        <p:spPr>
          <a:xfrm>
            <a:off x="17324221"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eterSphere Jenkins 插件"/>
          <p:cNvSpPr/>
          <p:nvPr/>
        </p:nvSpPr>
        <p:spPr>
          <a:xfrm>
            <a:off x="11086668" y="3405943"/>
            <a:ext cx="5049108" cy="995119"/>
          </a:xfrm>
          <a:prstGeom prst="rect">
            <a:avLst/>
          </a:prstGeom>
          <a:solidFill>
            <a:srgbClr val="783887"/>
          </a:solidFill>
          <a:ln w="12700">
            <a:miter lim="400000"/>
          </a:ln>
        </p:spPr>
        <p:txBody>
          <a:bodyPr lIns="71437" tIns="71437" rIns="71437" bIns="71437" anchor="ctr"/>
          <a:lstStyle>
            <a:lvl1pPr defTabSz="821690">
              <a:spcBef>
                <a:spcPts val="5900"/>
              </a:spcBef>
              <a:defRPr sz="2800" b="0">
                <a:solidFill>
                  <a:srgbClr val="FFFFFF"/>
                </a:solidFill>
              </a:defRPr>
            </a:lvl1pPr>
          </a:lstStyle>
          <a:p>
            <a:r>
              <a:t>MeterSphere Jenkins 插件</a:t>
            </a:r>
          </a:p>
        </p:txBody>
      </p:sp>
      <p:sp>
        <p:nvSpPr>
          <p:cNvPr id="420" name="用户"/>
          <p:cNvSpPr/>
          <p:nvPr/>
        </p:nvSpPr>
        <p:spPr>
          <a:xfrm>
            <a:off x="6855272" y="3405943"/>
            <a:ext cx="2727478" cy="995119"/>
          </a:xfrm>
          <a:prstGeom prst="rect">
            <a:avLst/>
          </a:prstGeom>
          <a:solidFill>
            <a:schemeClr val="accent4">
              <a:hueOff val="-461056"/>
              <a:satOff val="4338"/>
              <a:lumOff val="-10205"/>
            </a:schemeClr>
          </a:solidFill>
          <a:ln w="12700">
            <a:miter lim="400000"/>
          </a:ln>
        </p:spPr>
        <p:txBody>
          <a:bodyPr lIns="71437" tIns="71437" rIns="71437" bIns="71437" anchor="ctr"/>
          <a:lstStyle>
            <a:lvl1pPr defTabSz="821690">
              <a:spcBef>
                <a:spcPts val="5900"/>
              </a:spcBef>
              <a:defRPr sz="2800" b="0">
                <a:solidFill>
                  <a:srgbClr val="FFFFFF"/>
                </a:solidFill>
              </a:defRPr>
            </a:lvl1pPr>
          </a:lstStyle>
          <a:p>
            <a:r>
              <a:t>用户</a:t>
            </a:r>
          </a:p>
        </p:txBody>
      </p:sp>
      <p:sp>
        <p:nvSpPr>
          <p:cNvPr id="421" name="矩形"/>
          <p:cNvSpPr/>
          <p:nvPr/>
        </p:nvSpPr>
        <p:spPr>
          <a:xfrm>
            <a:off x="945747" y="7172168"/>
            <a:ext cx="294411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2" name="矩形"/>
          <p:cNvSpPr/>
          <p:nvPr/>
        </p:nvSpPr>
        <p:spPr>
          <a:xfrm>
            <a:off x="5046477" y="7131375"/>
            <a:ext cx="3483711"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3" name="矩形"/>
          <p:cNvSpPr/>
          <p:nvPr/>
        </p:nvSpPr>
        <p:spPr>
          <a:xfrm>
            <a:off x="14029204"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4" name="矩形"/>
          <p:cNvSpPr/>
          <p:nvPr/>
        </p:nvSpPr>
        <p:spPr>
          <a:xfrm>
            <a:off x="18504467"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5" name="矩形"/>
          <p:cNvSpPr/>
          <p:nvPr/>
        </p:nvSpPr>
        <p:spPr>
          <a:xfrm>
            <a:off x="3011605" y="8653301"/>
            <a:ext cx="2555268" cy="729970"/>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6" name="矩形"/>
          <p:cNvSpPr/>
          <p:nvPr/>
        </p:nvSpPr>
        <p:spPr>
          <a:xfrm>
            <a:off x="3011605" y="9606381"/>
            <a:ext cx="2555268" cy="729971"/>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7" name="矩形"/>
          <p:cNvSpPr/>
          <p:nvPr/>
        </p:nvSpPr>
        <p:spPr>
          <a:xfrm>
            <a:off x="3011605" y="10658483"/>
            <a:ext cx="2555268" cy="729970"/>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8" name="矩形"/>
          <p:cNvSpPr/>
          <p:nvPr/>
        </p:nvSpPr>
        <p:spPr>
          <a:xfrm>
            <a:off x="12191857" y="8592734"/>
            <a:ext cx="2139449" cy="729970"/>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9" name="矩形"/>
          <p:cNvSpPr/>
          <p:nvPr/>
        </p:nvSpPr>
        <p:spPr>
          <a:xfrm>
            <a:off x="12191857" y="9545814"/>
            <a:ext cx="2139449" cy="729971"/>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0" name="矩形"/>
          <p:cNvSpPr/>
          <p:nvPr/>
        </p:nvSpPr>
        <p:spPr>
          <a:xfrm>
            <a:off x="12191857" y="10505423"/>
            <a:ext cx="2139449" cy="729970"/>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1" name="矩形"/>
          <p:cNvSpPr/>
          <p:nvPr/>
        </p:nvSpPr>
        <p:spPr>
          <a:xfrm>
            <a:off x="15979423" y="8547699"/>
            <a:ext cx="2944116" cy="995120"/>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2" name="矩形"/>
          <p:cNvSpPr/>
          <p:nvPr/>
        </p:nvSpPr>
        <p:spPr>
          <a:xfrm>
            <a:off x="15979423" y="9706773"/>
            <a:ext cx="2944116" cy="1530426"/>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3" name="矩形"/>
          <p:cNvSpPr/>
          <p:nvPr/>
        </p:nvSpPr>
        <p:spPr>
          <a:xfrm>
            <a:off x="5091052"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4" name="矩形"/>
          <p:cNvSpPr/>
          <p:nvPr/>
        </p:nvSpPr>
        <p:spPr>
          <a:xfrm>
            <a:off x="13788576"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5" name="矩形"/>
          <p:cNvSpPr/>
          <p:nvPr/>
        </p:nvSpPr>
        <p:spPr>
          <a:xfrm>
            <a:off x="18516844"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6" name="矩形"/>
          <p:cNvSpPr/>
          <p:nvPr/>
        </p:nvSpPr>
        <p:spPr>
          <a:xfrm>
            <a:off x="4459791" y="5956185"/>
            <a:ext cx="2001060" cy="729970"/>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手动测试</a:t>
            </a:r>
          </a:p>
        </p:txBody>
      </p:sp>
      <p:sp>
        <p:nvSpPr>
          <p:cNvPr id="437" name="矩形"/>
          <p:cNvSpPr/>
          <p:nvPr/>
        </p:nvSpPr>
        <p:spPr>
          <a:xfrm>
            <a:off x="7145745" y="5943807"/>
            <a:ext cx="2001059" cy="729971"/>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自动测试</a:t>
            </a:r>
          </a:p>
        </p:txBody>
      </p:sp>
      <p:sp>
        <p:nvSpPr>
          <p:cNvPr id="438" name="矩形"/>
          <p:cNvSpPr/>
          <p:nvPr/>
        </p:nvSpPr>
        <p:spPr>
          <a:xfrm>
            <a:off x="734017" y="5656707"/>
            <a:ext cx="22127123" cy="2652512"/>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9" name="矩形"/>
          <p:cNvSpPr/>
          <p:nvPr/>
        </p:nvSpPr>
        <p:spPr>
          <a:xfrm>
            <a:off x="11991516" y="9418404"/>
            <a:ext cx="2488317" cy="1993290"/>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0" name="圆角矩形"/>
          <p:cNvSpPr/>
          <p:nvPr/>
        </p:nvSpPr>
        <p:spPr>
          <a:xfrm>
            <a:off x="21322906" y="10116115"/>
            <a:ext cx="2346128" cy="847060"/>
          </a:xfrm>
          <a:prstGeom prst="roundRect">
            <a:avLst>
              <a:gd name="adj" fmla="val 22490"/>
            </a:avLst>
          </a:prstGeom>
          <a:solidFill>
            <a:srgbClr val="0096FF"/>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1" name="测试计划"/>
          <p:cNvSpPr txBox="1"/>
          <p:nvPr/>
        </p:nvSpPr>
        <p:spPr>
          <a:xfrm>
            <a:off x="1586353"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测试计划</a:t>
            </a:r>
          </a:p>
        </p:txBody>
      </p:sp>
      <p:sp>
        <p:nvSpPr>
          <p:cNvPr id="442" name="测试用例"/>
          <p:cNvSpPr txBox="1"/>
          <p:nvPr/>
        </p:nvSpPr>
        <p:spPr>
          <a:xfrm>
            <a:off x="5952325"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测试用例</a:t>
            </a:r>
          </a:p>
        </p:txBody>
      </p:sp>
      <p:sp>
        <p:nvSpPr>
          <p:cNvPr id="443" name="接口测试"/>
          <p:cNvSpPr txBox="1"/>
          <p:nvPr/>
        </p:nvSpPr>
        <p:spPr>
          <a:xfrm>
            <a:off x="1495795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接口测试</a:t>
            </a:r>
          </a:p>
        </p:txBody>
      </p:sp>
      <p:sp>
        <p:nvSpPr>
          <p:cNvPr id="444" name="性能测试"/>
          <p:cNvSpPr txBox="1"/>
          <p:nvPr/>
        </p:nvSpPr>
        <p:spPr>
          <a:xfrm>
            <a:off x="1950022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性能测试</a:t>
            </a:r>
          </a:p>
        </p:txBody>
      </p:sp>
      <p:sp>
        <p:nvSpPr>
          <p:cNvPr id="445" name="脑图导入"/>
          <p:cNvSpPr txBox="1"/>
          <p:nvPr/>
        </p:nvSpPr>
        <p:spPr>
          <a:xfrm>
            <a:off x="3500250" y="869284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脑图导入</a:t>
            </a:r>
          </a:p>
        </p:txBody>
      </p:sp>
      <p:sp>
        <p:nvSpPr>
          <p:cNvPr id="446" name="用例评审"/>
          <p:cNvSpPr txBox="1"/>
          <p:nvPr/>
        </p:nvSpPr>
        <p:spPr>
          <a:xfrm>
            <a:off x="3500250" y="964592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用例评审</a:t>
            </a:r>
          </a:p>
        </p:txBody>
      </p:sp>
      <p:sp>
        <p:nvSpPr>
          <p:cNvPr id="447" name="Jira / TAPD"/>
          <p:cNvSpPr txBox="1"/>
          <p:nvPr/>
        </p:nvSpPr>
        <p:spPr>
          <a:xfrm>
            <a:off x="3119486" y="10685876"/>
            <a:ext cx="2381631"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Jira / TAPD </a:t>
            </a:r>
            <a:r>
              <a:t>等</a:t>
            </a:r>
          </a:p>
        </p:txBody>
      </p:sp>
      <p:sp>
        <p:nvSpPr>
          <p:cNvPr id="448" name="Mock 数据"/>
          <p:cNvSpPr txBox="1"/>
          <p:nvPr/>
        </p:nvSpPr>
        <p:spPr>
          <a:xfrm>
            <a:off x="12334087" y="8632281"/>
            <a:ext cx="1854987"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Mock 数据</a:t>
            </a:r>
          </a:p>
        </p:txBody>
      </p:sp>
      <p:sp>
        <p:nvSpPr>
          <p:cNvPr id="449" name="Postman"/>
          <p:cNvSpPr txBox="1"/>
          <p:nvPr/>
        </p:nvSpPr>
        <p:spPr>
          <a:xfrm>
            <a:off x="12475616" y="9613424"/>
            <a:ext cx="1571929" cy="564718"/>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Postman</a:t>
            </a:r>
          </a:p>
        </p:txBody>
      </p:sp>
      <p:sp>
        <p:nvSpPr>
          <p:cNvPr id="450" name="Swagger"/>
          <p:cNvSpPr txBox="1"/>
          <p:nvPr/>
        </p:nvSpPr>
        <p:spPr>
          <a:xfrm>
            <a:off x="12479527" y="10588049"/>
            <a:ext cx="1564107" cy="564719"/>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Swagger</a:t>
            </a:r>
          </a:p>
        </p:txBody>
      </p:sp>
      <p:sp>
        <p:nvSpPr>
          <p:cNvPr id="451" name="JMeter 脚本、CSV脚本"/>
          <p:cNvSpPr txBox="1"/>
          <p:nvPr/>
        </p:nvSpPr>
        <p:spPr>
          <a:xfrm>
            <a:off x="16288146" y="8460842"/>
            <a:ext cx="2555268" cy="1168831"/>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JMeter 脚本、CSV 脚本</a:t>
            </a:r>
          </a:p>
        </p:txBody>
      </p:sp>
      <p:sp>
        <p:nvSpPr>
          <p:cNvPr id="452" name="MeterSphere Chrome 插件录制脚本"/>
          <p:cNvSpPr txBox="1"/>
          <p:nvPr/>
        </p:nvSpPr>
        <p:spPr>
          <a:xfrm>
            <a:off x="16075976" y="9700981"/>
            <a:ext cx="2751009" cy="1600632"/>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MeterSphere Chrome 插件录制脚本</a:t>
            </a:r>
          </a:p>
        </p:txBody>
      </p:sp>
      <p:sp>
        <p:nvSpPr>
          <p:cNvPr id="453" name="压测集群"/>
          <p:cNvSpPr txBox="1"/>
          <p:nvPr/>
        </p:nvSpPr>
        <p:spPr>
          <a:xfrm>
            <a:off x="21706982" y="10178143"/>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压测集群</a:t>
            </a:r>
          </a:p>
        </p:txBody>
      </p:sp>
      <p:sp>
        <p:nvSpPr>
          <p:cNvPr id="454" name="测试结果"/>
          <p:cNvSpPr txBox="1"/>
          <p:nvPr/>
        </p:nvSpPr>
        <p:spPr>
          <a:xfrm>
            <a:off x="6059415"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455" name="测试报告"/>
          <p:cNvSpPr txBox="1"/>
          <p:nvPr/>
        </p:nvSpPr>
        <p:spPr>
          <a:xfrm>
            <a:off x="14756939"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测试报告</a:t>
            </a:r>
          </a:p>
        </p:txBody>
      </p:sp>
      <p:sp>
        <p:nvSpPr>
          <p:cNvPr id="456" name="动态测试报告"/>
          <p:cNvSpPr txBox="1"/>
          <p:nvPr/>
        </p:nvSpPr>
        <p:spPr>
          <a:xfrm>
            <a:off x="19129607" y="11763856"/>
            <a:ext cx="22891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动态测试报告</a:t>
            </a:r>
          </a:p>
        </p:txBody>
      </p:sp>
      <p:sp>
        <p:nvSpPr>
          <p:cNvPr id="457" name="线条"/>
          <p:cNvSpPr/>
          <p:nvPr/>
        </p:nvSpPr>
        <p:spPr>
          <a:xfrm flipV="1">
            <a:off x="9576137" y="3918973"/>
            <a:ext cx="1510531" cy="2"/>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8" name="线条"/>
          <p:cNvSpPr/>
          <p:nvPr/>
        </p:nvSpPr>
        <p:spPr>
          <a:xfrm>
            <a:off x="3894876" y="7689501"/>
            <a:ext cx="1196177"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9" name="线条"/>
          <p:cNvSpPr/>
          <p:nvPr/>
        </p:nvSpPr>
        <p:spPr>
          <a:xfrm>
            <a:off x="17568657" y="7630204"/>
            <a:ext cx="948188"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0" name="线条"/>
          <p:cNvSpPr/>
          <p:nvPr/>
        </p:nvSpPr>
        <p:spPr>
          <a:xfrm>
            <a:off x="9146803" y="6251517"/>
            <a:ext cx="11142414"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1" name="线条"/>
          <p:cNvSpPr/>
          <p:nvPr/>
        </p:nvSpPr>
        <p:spPr>
          <a:xfrm>
            <a:off x="20289217" y="6250246"/>
            <a:ext cx="2" cy="906205"/>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2" name="线条"/>
          <p:cNvSpPr/>
          <p:nvPr/>
        </p:nvSpPr>
        <p:spPr>
          <a:xfrm>
            <a:off x="13594701" y="4423183"/>
            <a:ext cx="1" cy="1214474"/>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3" name="线条"/>
          <p:cNvSpPr/>
          <p:nvPr/>
        </p:nvSpPr>
        <p:spPr>
          <a:xfrm>
            <a:off x="8203519" y="4401061"/>
            <a:ext cx="1" cy="12365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4" name="线条"/>
          <p:cNvSpPr/>
          <p:nvPr/>
        </p:nvSpPr>
        <p:spPr>
          <a:xfrm>
            <a:off x="15446874" y="6262962"/>
            <a:ext cx="1" cy="910790"/>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5" name="线条"/>
          <p:cNvSpPr/>
          <p:nvPr/>
        </p:nvSpPr>
        <p:spPr>
          <a:xfrm>
            <a:off x="6848402" y="8128665"/>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6" name="线条"/>
          <p:cNvSpPr/>
          <p:nvPr/>
        </p:nvSpPr>
        <p:spPr>
          <a:xfrm>
            <a:off x="15553437" y="8068098"/>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7" name="线条"/>
          <p:cNvSpPr/>
          <p:nvPr/>
        </p:nvSpPr>
        <p:spPr>
          <a:xfrm>
            <a:off x="20289217" y="8068098"/>
            <a:ext cx="2"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8" name="线条"/>
          <p:cNvSpPr/>
          <p:nvPr/>
        </p:nvSpPr>
        <p:spPr>
          <a:xfrm>
            <a:off x="5458267" y="6985467"/>
            <a:ext cx="2702191" cy="3794"/>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9" name="线条"/>
          <p:cNvSpPr/>
          <p:nvPr/>
        </p:nvSpPr>
        <p:spPr>
          <a:xfrm>
            <a:off x="5460320"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0" name="线条"/>
          <p:cNvSpPr/>
          <p:nvPr/>
        </p:nvSpPr>
        <p:spPr>
          <a:xfrm>
            <a:off x="8146273"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1" name="线条"/>
          <p:cNvSpPr/>
          <p:nvPr/>
        </p:nvSpPr>
        <p:spPr>
          <a:xfrm>
            <a:off x="6828514" y="7005572"/>
            <a:ext cx="1" cy="150880"/>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2" name="线条"/>
          <p:cNvSpPr/>
          <p:nvPr/>
        </p:nvSpPr>
        <p:spPr>
          <a:xfrm>
            <a:off x="6130124" y="8128665"/>
            <a:ext cx="2" cy="288519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3" name="线条"/>
          <p:cNvSpPr/>
          <p:nvPr/>
        </p:nvSpPr>
        <p:spPr>
          <a:xfrm>
            <a:off x="5576334" y="9018284"/>
            <a:ext cx="575877" cy="2706"/>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4" name="线条"/>
          <p:cNvSpPr/>
          <p:nvPr/>
        </p:nvSpPr>
        <p:spPr>
          <a:xfrm>
            <a:off x="5576334" y="9970578"/>
            <a:ext cx="575877" cy="2705"/>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5" name="线条"/>
          <p:cNvSpPr/>
          <p:nvPr/>
        </p:nvSpPr>
        <p:spPr>
          <a:xfrm>
            <a:off x="5576334" y="11022680"/>
            <a:ext cx="575877" cy="270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6" name="线条"/>
          <p:cNvSpPr/>
          <p:nvPr/>
        </p:nvSpPr>
        <p:spPr>
          <a:xfrm>
            <a:off x="15013484" y="8085699"/>
            <a:ext cx="3" cy="2329351"/>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7" name="线条"/>
          <p:cNvSpPr/>
          <p:nvPr/>
        </p:nvSpPr>
        <p:spPr>
          <a:xfrm>
            <a:off x="14325624" y="8957717"/>
            <a:ext cx="710037" cy="2108"/>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8" name="线条"/>
          <p:cNvSpPr/>
          <p:nvPr/>
        </p:nvSpPr>
        <p:spPr>
          <a:xfrm flipV="1">
            <a:off x="14484892" y="10391656"/>
            <a:ext cx="547588" cy="4809"/>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9" name="线条"/>
          <p:cNvSpPr/>
          <p:nvPr/>
        </p:nvSpPr>
        <p:spPr>
          <a:xfrm>
            <a:off x="19624081" y="8143134"/>
            <a:ext cx="3" cy="2329350"/>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80" name="线条"/>
          <p:cNvSpPr/>
          <p:nvPr/>
        </p:nvSpPr>
        <p:spPr>
          <a:xfrm>
            <a:off x="18936222" y="9015152"/>
            <a:ext cx="710036" cy="2106"/>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1" name="线条"/>
          <p:cNvSpPr/>
          <p:nvPr/>
        </p:nvSpPr>
        <p:spPr>
          <a:xfrm>
            <a:off x="18939403" y="10449090"/>
            <a:ext cx="703674" cy="2"/>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2" name="配置 Job"/>
          <p:cNvSpPr txBox="1"/>
          <p:nvPr/>
        </p:nvSpPr>
        <p:spPr>
          <a:xfrm>
            <a:off x="9653737" y="3468949"/>
            <a:ext cx="1212774"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配置 Job</a:t>
            </a:r>
          </a:p>
        </p:txBody>
      </p:sp>
      <p:sp>
        <p:nvSpPr>
          <p:cNvPr id="483" name="UI 登录"/>
          <p:cNvSpPr txBox="1"/>
          <p:nvPr/>
        </p:nvSpPr>
        <p:spPr>
          <a:xfrm>
            <a:off x="8353086" y="4744042"/>
            <a:ext cx="1024750"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UI 登录</a:t>
            </a:r>
          </a:p>
        </p:txBody>
      </p:sp>
      <p:sp>
        <p:nvSpPr>
          <p:cNvPr id="484" name="调用"/>
          <p:cNvSpPr txBox="1"/>
          <p:nvPr/>
        </p:nvSpPr>
        <p:spPr>
          <a:xfrm>
            <a:off x="13841558" y="4836078"/>
            <a:ext cx="1177836"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API 调用</a:t>
            </a:r>
          </a:p>
        </p:txBody>
      </p:sp>
      <p:sp>
        <p:nvSpPr>
          <p:cNvPr id="485" name="关联"/>
          <p:cNvSpPr txBox="1"/>
          <p:nvPr/>
        </p:nvSpPr>
        <p:spPr>
          <a:xfrm>
            <a:off x="13447137" y="5799584"/>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运行</a:t>
            </a:r>
          </a:p>
        </p:txBody>
      </p:sp>
      <p:sp>
        <p:nvSpPr>
          <p:cNvPr id="486" name="关联"/>
          <p:cNvSpPr txBox="1"/>
          <p:nvPr/>
        </p:nvSpPr>
        <p:spPr>
          <a:xfrm>
            <a:off x="4142893" y="7199103"/>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关联</a:t>
            </a:r>
          </a:p>
        </p:txBody>
      </p:sp>
      <p:sp>
        <p:nvSpPr>
          <p:cNvPr id="487" name="对接口直接进行压测"/>
          <p:cNvSpPr txBox="1"/>
          <p:nvPr/>
        </p:nvSpPr>
        <p:spPr>
          <a:xfrm>
            <a:off x="17154796" y="6300133"/>
            <a:ext cx="1510532" cy="879475"/>
          </a:xfrm>
          <a:prstGeom prst="rect">
            <a:avLst/>
          </a:prstGeom>
          <a:ln w="12700">
            <a:miter lim="400000"/>
          </a:ln>
        </p:spPr>
        <p:txBody>
          <a:bodyPr lIns="71436" tIns="71436" rIns="71436" bIns="71436" anchor="ctr">
            <a:spAutoFit/>
          </a:bodyPr>
          <a:lstStyle>
            <a:lvl1pPr defTabSz="821690">
              <a:spcBef>
                <a:spcPts val="5900"/>
              </a:spcBef>
              <a:defRPr sz="2100" b="0">
                <a:solidFill>
                  <a:srgbClr val="5E5E5E"/>
                </a:solidFill>
              </a:defRPr>
            </a:lvl1pPr>
          </a:lstStyle>
          <a:p>
            <a:r>
              <a:t>对接口直接进行压测</a:t>
            </a:r>
          </a:p>
        </p:txBody>
      </p:sp>
      <p:sp>
        <p:nvSpPr>
          <p:cNvPr id="488" name="缺陷同步"/>
          <p:cNvSpPr txBox="1"/>
          <p:nvPr/>
        </p:nvSpPr>
        <p:spPr>
          <a:xfrm>
            <a:off x="5518937" y="11032745"/>
            <a:ext cx="12223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缺陷同步</a:t>
            </a:r>
          </a:p>
        </p:txBody>
      </p:sp>
      <p:sp>
        <p:nvSpPr>
          <p:cNvPr id="489" name="接口导入"/>
          <p:cNvSpPr txBox="1"/>
          <p:nvPr/>
        </p:nvSpPr>
        <p:spPr>
          <a:xfrm>
            <a:off x="14580097" y="10430671"/>
            <a:ext cx="866777" cy="879475"/>
          </a:xfrm>
          <a:prstGeom prst="rect">
            <a:avLst/>
          </a:prstGeom>
          <a:ln w="12700">
            <a:miter lim="400000"/>
          </a:ln>
        </p:spPr>
        <p:txBody>
          <a:bodyPr lIns="71436" tIns="71436" rIns="71436" bIns="71436" anchor="ctr">
            <a:spAutoFit/>
          </a:bodyPr>
          <a:lstStyle>
            <a:lvl1pPr algn="l" defTabSz="821690">
              <a:spcBef>
                <a:spcPts val="5900"/>
              </a:spcBef>
              <a:defRPr sz="2100" b="0">
                <a:solidFill>
                  <a:srgbClr val="5E5E5E"/>
                </a:solidFill>
              </a:defRPr>
            </a:lvl1pPr>
          </a:lstStyle>
          <a:p>
            <a:r>
              <a:t>接口导入</a:t>
            </a:r>
          </a:p>
        </p:txBody>
      </p:sp>
      <p:sp>
        <p:nvSpPr>
          <p:cNvPr id="490" name="上传"/>
          <p:cNvSpPr txBox="1"/>
          <p:nvPr/>
        </p:nvSpPr>
        <p:spPr>
          <a:xfrm>
            <a:off x="18954103" y="9406336"/>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sp>
        <p:nvSpPr>
          <p:cNvPr id="491" name="维护、管理、调用"/>
          <p:cNvSpPr txBox="1"/>
          <p:nvPr/>
        </p:nvSpPr>
        <p:spPr>
          <a:xfrm>
            <a:off x="21444937" y="8538857"/>
            <a:ext cx="688975" cy="1423035"/>
          </a:xfrm>
          <a:prstGeom prst="rect">
            <a:avLst/>
          </a:prstGeom>
          <a:ln w="12700">
            <a:miter lim="400000"/>
          </a:ln>
        </p:spPr>
        <p:txBody>
          <a:bodyPr wrap="none" lIns="71436" tIns="71436" rIns="71436" bIns="71436" anchor="ctr">
            <a:spAutoFit/>
          </a:bodyPr>
          <a:lstStyle/>
          <a:p>
            <a:pPr algn="l" defTabSz="821690">
              <a:lnSpc>
                <a:spcPct val="10000"/>
              </a:lnSpc>
              <a:spcBef>
                <a:spcPts val="3300"/>
              </a:spcBef>
              <a:defRPr sz="2100" b="0">
                <a:solidFill>
                  <a:srgbClr val="5E5E5E"/>
                </a:solidFill>
              </a:defRPr>
            </a:pPr>
            <a:r>
              <a:t>维护</a:t>
            </a:r>
          </a:p>
          <a:p>
            <a:pPr algn="l" defTabSz="821690">
              <a:lnSpc>
                <a:spcPct val="10000"/>
              </a:lnSpc>
              <a:spcBef>
                <a:spcPts val="3300"/>
              </a:spcBef>
              <a:defRPr sz="2100" b="0">
                <a:solidFill>
                  <a:srgbClr val="5E5E5E"/>
                </a:solidFill>
              </a:defRPr>
            </a:pPr>
            <a:r>
              <a:t>管理</a:t>
            </a:r>
          </a:p>
          <a:p>
            <a:pPr algn="l" defTabSz="821690">
              <a:lnSpc>
                <a:spcPct val="10000"/>
              </a:lnSpc>
              <a:spcBef>
                <a:spcPts val="3300"/>
              </a:spcBef>
              <a:defRPr sz="2100" b="0">
                <a:solidFill>
                  <a:srgbClr val="5E5E5E"/>
                </a:solidFill>
              </a:defRPr>
            </a:pPr>
            <a:r>
              <a:t>调用</a:t>
            </a:r>
          </a:p>
        </p:txBody>
      </p:sp>
      <p:sp>
        <p:nvSpPr>
          <p:cNvPr id="492" name="MeterSphere 的关键架构设计之二：团队协作及多租户模型"/>
          <p:cNvSpPr txBox="1"/>
          <p:nvPr/>
        </p:nvSpPr>
        <p:spPr>
          <a:xfrm>
            <a:off x="3" y="1499895"/>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关键能力设计二：能力一站式</a:t>
            </a:r>
            <a:endParaRPr>
              <a:latin typeface="方正黑体简体" panose="02000000000000000000" charset="-122"/>
              <a:ea typeface="方正黑体简体" panose="02000000000000000000" charset="-122"/>
              <a:cs typeface="方正黑体简体" panose="02000000000000000000" charset="-122"/>
            </a:endParaRPr>
          </a:p>
        </p:txBody>
      </p:sp>
      <p:sp>
        <p:nvSpPr>
          <p:cNvPr id="493" name="矩形"/>
          <p:cNvSpPr/>
          <p:nvPr/>
        </p:nvSpPr>
        <p:spPr>
          <a:xfrm>
            <a:off x="9553939"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cxnSp>
        <p:nvCxnSpPr>
          <p:cNvPr id="494" name="连接符: 肘形 162"/>
          <p:cNvCxnSpPr>
            <a:stCxn id="424" idx="3"/>
            <a:endCxn id="440" idx="0"/>
          </p:cNvCxnSpPr>
          <p:nvPr/>
        </p:nvCxnSpPr>
        <p:spPr>
          <a:xfrm>
            <a:off x="22044025" y="7628890"/>
            <a:ext cx="452120" cy="2487295"/>
          </a:xfrm>
          <a:prstGeom prst="bentConnector2">
            <a:avLst/>
          </a:prstGeom>
          <a:ln w="25400">
            <a:solidFill>
              <a:srgbClr val="000000"/>
            </a:solidFill>
            <a:miter lim="400000"/>
            <a:tailEnd type="triangle"/>
          </a:ln>
        </p:spPr>
      </p:cxnSp>
      <p:sp>
        <p:nvSpPr>
          <p:cNvPr id="495" name="测试用例"/>
          <p:cNvSpPr txBox="1"/>
          <p:nvPr/>
        </p:nvSpPr>
        <p:spPr>
          <a:xfrm>
            <a:off x="10663230" y="7324305"/>
            <a:ext cx="1314475"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UI </a:t>
            </a:r>
            <a:r>
              <a:t>测试</a:t>
            </a:r>
          </a:p>
        </p:txBody>
      </p:sp>
      <p:sp>
        <p:nvSpPr>
          <p:cNvPr id="496" name="直接箭头连接符 166"/>
          <p:cNvSpPr/>
          <p:nvPr/>
        </p:nvSpPr>
        <p:spPr>
          <a:xfrm>
            <a:off x="11323667" y="6250246"/>
            <a:ext cx="1" cy="881129"/>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7" name="线条"/>
          <p:cNvSpPr/>
          <p:nvPr/>
        </p:nvSpPr>
        <p:spPr>
          <a:xfrm>
            <a:off x="11323668" y="8085700"/>
            <a:ext cx="1" cy="35162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8" name="矩形"/>
          <p:cNvSpPr/>
          <p:nvPr/>
        </p:nvSpPr>
        <p:spPr>
          <a:xfrm>
            <a:off x="9578693"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99" name="测试结果"/>
          <p:cNvSpPr txBox="1"/>
          <p:nvPr/>
        </p:nvSpPr>
        <p:spPr>
          <a:xfrm>
            <a:off x="10547056"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500" name="线条"/>
          <p:cNvSpPr/>
          <p:nvPr/>
        </p:nvSpPr>
        <p:spPr>
          <a:xfrm>
            <a:off x="10438160" y="8137490"/>
            <a:ext cx="1" cy="156928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01" name="线条"/>
          <p:cNvSpPr/>
          <p:nvPr/>
        </p:nvSpPr>
        <p:spPr>
          <a:xfrm>
            <a:off x="9726478" y="9694520"/>
            <a:ext cx="730733"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502" name="矩形"/>
          <p:cNvSpPr/>
          <p:nvPr/>
        </p:nvSpPr>
        <p:spPr>
          <a:xfrm>
            <a:off x="7251515" y="8885110"/>
            <a:ext cx="2474964" cy="1451242"/>
          </a:xfrm>
          <a:prstGeom prst="rect">
            <a:avLst/>
          </a:prstGeom>
          <a:solidFill>
            <a:schemeClr val="accent1">
              <a:lumOff val="-1355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03" name="MeterSphere Chrome 插件录制脚本"/>
          <p:cNvSpPr txBox="1"/>
          <p:nvPr/>
        </p:nvSpPr>
        <p:spPr>
          <a:xfrm>
            <a:off x="7194021" y="9069393"/>
            <a:ext cx="2589952" cy="1082675"/>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Selenium IDE插件录制</a:t>
            </a:r>
          </a:p>
        </p:txBody>
      </p:sp>
      <p:sp>
        <p:nvSpPr>
          <p:cNvPr id="504" name="上传"/>
          <p:cNvSpPr txBox="1"/>
          <p:nvPr/>
        </p:nvSpPr>
        <p:spPr>
          <a:xfrm>
            <a:off x="9783115" y="9067115"/>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grpSp>
        <p:nvGrpSpPr>
          <p:cNvPr id="507" name="组合 189"/>
          <p:cNvGrpSpPr/>
          <p:nvPr/>
        </p:nvGrpSpPr>
        <p:grpSpPr>
          <a:xfrm>
            <a:off x="1586353" y="5799584"/>
            <a:ext cx="1662905" cy="981897"/>
            <a:chOff x="0" y="0"/>
            <a:chExt cx="1662904" cy="981895"/>
          </a:xfrm>
        </p:grpSpPr>
        <p:sp>
          <p:nvSpPr>
            <p:cNvPr id="505" name="椭圆 183"/>
            <p:cNvSpPr/>
            <p:nvPr/>
          </p:nvSpPr>
          <p:spPr>
            <a:xfrm>
              <a:off x="-1" y="0"/>
              <a:ext cx="1662906" cy="981896"/>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690">
                <a:defRPr sz="3600" b="0">
                  <a:solidFill>
                    <a:srgbClr val="FFFFFF"/>
                  </a:solidFill>
                  <a:latin typeface="+mn-lt"/>
                  <a:ea typeface="+mn-ea"/>
                  <a:cs typeface="+mn-cs"/>
                  <a:sym typeface="Helvetica Neue Medium" panose="02000503000000020004"/>
                </a:defRPr>
              </a:pPr>
            </a:p>
          </p:txBody>
        </p:sp>
        <p:sp>
          <p:nvSpPr>
            <p:cNvPr id="506" name="用户"/>
            <p:cNvSpPr txBox="1"/>
            <p:nvPr/>
          </p:nvSpPr>
          <p:spPr>
            <a:xfrm>
              <a:off x="451540" y="209961"/>
              <a:ext cx="765175" cy="561975"/>
            </a:xfrm>
            <a:prstGeom prst="rect">
              <a:avLst/>
            </a:prstGeom>
            <a:noFill/>
            <a:ln w="12700" cap="flat">
              <a:noFill/>
              <a:miter lim="400000"/>
            </a:ln>
            <a:effectLst/>
          </p:spPr>
          <p:txBody>
            <a:bodyPr wrap="none" lIns="71436" tIns="71436" rIns="71436" bIns="71436" numCol="1" anchor="ctr">
              <a:spAutoFit/>
            </a:bodyPr>
            <a:lstStyle>
              <a:lvl1pPr algn="l" defTabSz="821690">
                <a:spcBef>
                  <a:spcPts val="5900"/>
                </a:spcBef>
                <a:defRPr sz="2400" b="0">
                  <a:solidFill>
                    <a:srgbClr val="FFFFFF"/>
                  </a:solidFill>
                </a:defRPr>
              </a:lvl1pPr>
            </a:lstStyle>
            <a:p>
              <a:r>
                <a:t>发起</a:t>
              </a:r>
            </a:p>
          </p:txBody>
        </p:sp>
      </p:grpSp>
      <p:sp>
        <p:nvSpPr>
          <p:cNvPr id="510" name="直接箭头连接符 186"/>
          <p:cNvSpPr/>
          <p:nvPr/>
        </p:nvSpPr>
        <p:spPr>
          <a:xfrm>
            <a:off x="2417805" y="6781580"/>
            <a:ext cx="1" cy="390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511" name="直接箭头连接符 188"/>
          <p:cNvSpPr/>
          <p:nvPr/>
        </p:nvSpPr>
        <p:spPr>
          <a:xfrm>
            <a:off x="3248984" y="6298902"/>
            <a:ext cx="1210808" cy="12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MeterSphere 的关键架构设计之二：团队协作及多租户模型"/>
          <p:cNvSpPr txBox="1"/>
          <p:nvPr/>
        </p:nvSpPr>
        <p:spPr>
          <a:xfrm>
            <a:off x="2" y="1499895"/>
            <a:ext cx="24384000"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方正黑体简体" panose="02000000000000000000" charset="-122"/>
                <a:ea typeface="方正黑体简体" panose="02000000000000000000" charset="-122"/>
              </a:rPr>
              <a:t>MeterSphere 关键能力设计三：数据一站式</a:t>
            </a:r>
            <a:endParaRPr>
              <a:latin typeface="方正黑体简体" panose="02000000000000000000" charset="-122"/>
              <a:ea typeface="方正黑体简体" panose="02000000000000000000" charset="-122"/>
            </a:endParaRPr>
          </a:p>
        </p:txBody>
      </p:sp>
      <p:sp>
        <p:nvSpPr>
          <p:cNvPr id="634" name="rectangle_274342"/>
          <p:cNvSpPr/>
          <p:nvPr/>
        </p:nvSpPr>
        <p:spPr>
          <a:xfrm rot="16200000">
            <a:off x="11115809" y="7168382"/>
            <a:ext cx="6749115" cy="1172365"/>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783887"/>
          </a:solidFill>
          <a:ln w="12700">
            <a:miter lim="400000"/>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35" name="文本框 16"/>
          <p:cNvSpPr txBox="1"/>
          <p:nvPr/>
        </p:nvSpPr>
        <p:spPr>
          <a:xfrm>
            <a:off x="14114128" y="5446282"/>
            <a:ext cx="752473" cy="4903257"/>
          </a:xfrm>
          <a:prstGeom prst="rect">
            <a:avLst/>
          </a:prstGeom>
          <a:ln w="12700">
            <a:miter lim="400000"/>
          </a:ln>
        </p:spPr>
        <p:txBody>
          <a:bodyPr vert="eaVert" lIns="71435" tIns="71435" rIns="71435" bIns="71435" anchor="ctr">
            <a:spAutoFit/>
          </a:bodyPr>
          <a:lstStyle>
            <a:lvl1pPr defTabSz="821690">
              <a:defRPr sz="4800">
                <a:solidFill>
                  <a:srgbClr val="FFFFFF"/>
                </a:solidFill>
              </a:defRPr>
            </a:lvl1pPr>
          </a:lstStyle>
          <a:p>
            <a:r>
              <a:t>测试执行</a:t>
            </a:r>
          </a:p>
        </p:txBody>
      </p:sp>
      <p:sp>
        <p:nvSpPr>
          <p:cNvPr id="636" name="文本框 17"/>
          <p:cNvSpPr txBox="1"/>
          <p:nvPr/>
        </p:nvSpPr>
        <p:spPr>
          <a:xfrm>
            <a:off x="8204253" y="6361114"/>
            <a:ext cx="4903258"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数据输入</a:t>
            </a:r>
          </a:p>
        </p:txBody>
      </p:sp>
      <p:sp>
        <p:nvSpPr>
          <p:cNvPr id="637" name="文本框 18"/>
          <p:cNvSpPr txBox="1"/>
          <p:nvPr/>
        </p:nvSpPr>
        <p:spPr>
          <a:xfrm>
            <a:off x="15557545" y="6361114"/>
            <a:ext cx="4903257"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数据输出</a:t>
            </a:r>
          </a:p>
        </p:txBody>
      </p:sp>
      <p:sp>
        <p:nvSpPr>
          <p:cNvPr id="638" name="矩形 37"/>
          <p:cNvSpPr/>
          <p:nvPr/>
        </p:nvSpPr>
        <p:spPr>
          <a:xfrm>
            <a:off x="21151743" y="5016920"/>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39" name="文本框 38"/>
          <p:cNvSpPr txBox="1"/>
          <p:nvPr/>
        </p:nvSpPr>
        <p:spPr>
          <a:xfrm>
            <a:off x="21483437" y="507139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测试计划报告</a:t>
            </a:r>
          </a:p>
        </p:txBody>
      </p:sp>
      <p:sp>
        <p:nvSpPr>
          <p:cNvPr id="640" name="矩形 40"/>
          <p:cNvSpPr/>
          <p:nvPr/>
        </p:nvSpPr>
        <p:spPr>
          <a:xfrm>
            <a:off x="21151743" y="6237018"/>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1" name="文本框 41"/>
          <p:cNvSpPr txBox="1"/>
          <p:nvPr/>
        </p:nvSpPr>
        <p:spPr>
          <a:xfrm>
            <a:off x="21483437" y="6291491"/>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功能测试报告</a:t>
            </a:r>
          </a:p>
        </p:txBody>
      </p:sp>
      <p:sp>
        <p:nvSpPr>
          <p:cNvPr id="642" name="矩形 43"/>
          <p:cNvSpPr/>
          <p:nvPr/>
        </p:nvSpPr>
        <p:spPr>
          <a:xfrm>
            <a:off x="21151743" y="7457115"/>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3" name="文本框 44"/>
          <p:cNvSpPr txBox="1"/>
          <p:nvPr/>
        </p:nvSpPr>
        <p:spPr>
          <a:xfrm>
            <a:off x="21483437" y="7511588"/>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接口测试报告</a:t>
            </a:r>
          </a:p>
        </p:txBody>
      </p:sp>
      <p:sp>
        <p:nvSpPr>
          <p:cNvPr id="644" name="矩形 46"/>
          <p:cNvSpPr/>
          <p:nvPr/>
        </p:nvSpPr>
        <p:spPr>
          <a:xfrm>
            <a:off x="21151743" y="8677212"/>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5" name="文本框 47"/>
          <p:cNvSpPr txBox="1"/>
          <p:nvPr/>
        </p:nvSpPr>
        <p:spPr>
          <a:xfrm>
            <a:off x="21483437" y="873168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UI 测试报告</a:t>
            </a:r>
          </a:p>
        </p:txBody>
      </p:sp>
      <p:sp>
        <p:nvSpPr>
          <p:cNvPr id="646" name="矩形 49"/>
          <p:cNvSpPr/>
          <p:nvPr/>
        </p:nvSpPr>
        <p:spPr>
          <a:xfrm>
            <a:off x="21151743" y="9897306"/>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7" name="文本框 50"/>
          <p:cNvSpPr txBox="1"/>
          <p:nvPr/>
        </p:nvSpPr>
        <p:spPr>
          <a:xfrm>
            <a:off x="21483437" y="9951780"/>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性能测试报告</a:t>
            </a:r>
          </a:p>
        </p:txBody>
      </p:sp>
      <p:grpSp>
        <p:nvGrpSpPr>
          <p:cNvPr id="650" name="组合 24"/>
          <p:cNvGrpSpPr/>
          <p:nvPr/>
        </p:nvGrpSpPr>
        <p:grpSpPr>
          <a:xfrm>
            <a:off x="5446131" y="8754684"/>
            <a:ext cx="2322249" cy="894340"/>
            <a:chOff x="0" y="0"/>
            <a:chExt cx="2322247" cy="894338"/>
          </a:xfrm>
        </p:grpSpPr>
        <p:sp>
          <p:nvSpPr>
            <p:cNvPr id="648" name="矩形 25"/>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49" name="文本框 26"/>
            <p:cNvSpPr txBox="1"/>
            <p:nvPr/>
          </p:nvSpPr>
          <p:spPr>
            <a:xfrm>
              <a:off x="261960" y="197933"/>
              <a:ext cx="1798326"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脚本伪造数据</a:t>
              </a:r>
            </a:p>
          </p:txBody>
        </p:sp>
      </p:grpSp>
      <p:grpSp>
        <p:nvGrpSpPr>
          <p:cNvPr id="653" name="组合 27"/>
          <p:cNvGrpSpPr/>
          <p:nvPr/>
        </p:nvGrpSpPr>
        <p:grpSpPr>
          <a:xfrm>
            <a:off x="5446131" y="6271340"/>
            <a:ext cx="2322249" cy="894339"/>
            <a:chOff x="0" y="0"/>
            <a:chExt cx="2322247" cy="894338"/>
          </a:xfrm>
        </p:grpSpPr>
        <p:sp>
          <p:nvSpPr>
            <p:cNvPr id="651" name="矩形 28"/>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2" name="文本框 29"/>
            <p:cNvSpPr txBox="1"/>
            <p:nvPr/>
          </p:nvSpPr>
          <p:spPr>
            <a:xfrm>
              <a:off x="261960" y="197934"/>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JMeter </a:t>
              </a:r>
              <a:r>
                <a:t>函数</a:t>
              </a:r>
            </a:p>
          </p:txBody>
        </p:sp>
      </p:grpSp>
      <p:grpSp>
        <p:nvGrpSpPr>
          <p:cNvPr id="656" name="组合 30"/>
          <p:cNvGrpSpPr/>
          <p:nvPr/>
        </p:nvGrpSpPr>
        <p:grpSpPr>
          <a:xfrm>
            <a:off x="5446131" y="7514794"/>
            <a:ext cx="2322249" cy="894339"/>
            <a:chOff x="0" y="0"/>
            <a:chExt cx="2322247" cy="894338"/>
          </a:xfrm>
        </p:grpSpPr>
        <p:sp>
          <p:nvSpPr>
            <p:cNvPr id="654" name="矩形 31"/>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5" name="文本框 32"/>
            <p:cNvSpPr txBox="1"/>
            <p:nvPr/>
          </p:nvSpPr>
          <p:spPr>
            <a:xfrm>
              <a:off x="261960" y="197937"/>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MockJs </a:t>
              </a:r>
              <a:r>
                <a:t>函数</a:t>
              </a:r>
            </a:p>
          </p:txBody>
        </p:sp>
      </p:grpSp>
      <p:grpSp>
        <p:nvGrpSpPr>
          <p:cNvPr id="659" name="组合 33"/>
          <p:cNvGrpSpPr/>
          <p:nvPr/>
        </p:nvGrpSpPr>
        <p:grpSpPr>
          <a:xfrm>
            <a:off x="631086" y="6271340"/>
            <a:ext cx="2322249" cy="894339"/>
            <a:chOff x="0" y="0"/>
            <a:chExt cx="2322248" cy="894338"/>
          </a:xfrm>
        </p:grpSpPr>
        <p:sp>
          <p:nvSpPr>
            <p:cNvPr id="657" name="矩形 34"/>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8" name="文本框 35"/>
            <p:cNvSpPr txBox="1"/>
            <p:nvPr/>
          </p:nvSpPr>
          <p:spPr>
            <a:xfrm>
              <a:off x="-1" y="197934"/>
              <a:ext cx="2230209" cy="498475"/>
            </a:xfrm>
            <a:prstGeom prst="rect">
              <a:avLst/>
            </a:prstGeom>
            <a:noFill/>
            <a:ln w="12700" cap="flat">
              <a:noFill/>
              <a:miter lim="400000"/>
            </a:ln>
            <a:effectLst/>
          </p:spPr>
          <p:txBody>
            <a:bodyPr wrap="square" lIns="71436" tIns="71436" rIns="71436" bIns="71436" numCol="1" anchor="ctr">
              <a:spAutoFit/>
            </a:bodyPr>
            <a:lstStyle/>
            <a:p>
              <a:pPr defTabSz="821690">
                <a:defRPr sz="1100">
                  <a:solidFill>
                    <a:srgbClr val="FFFFFF"/>
                  </a:solidFill>
                </a:defRPr>
              </a:pPr>
              <a:r>
                <a:t> </a:t>
              </a:r>
              <a:r>
                <a:rPr sz="2000"/>
                <a:t>数据库抽取数据</a:t>
              </a:r>
              <a:endParaRPr sz="2000"/>
            </a:p>
          </p:txBody>
        </p:sp>
      </p:grpSp>
      <p:grpSp>
        <p:nvGrpSpPr>
          <p:cNvPr id="662" name="组合 36"/>
          <p:cNvGrpSpPr/>
          <p:nvPr/>
        </p:nvGrpSpPr>
        <p:grpSpPr>
          <a:xfrm>
            <a:off x="3029979" y="6271340"/>
            <a:ext cx="2322249" cy="894339"/>
            <a:chOff x="0" y="0"/>
            <a:chExt cx="2322247" cy="894338"/>
          </a:xfrm>
        </p:grpSpPr>
        <p:sp>
          <p:nvSpPr>
            <p:cNvPr id="660" name="矩形 37"/>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1" name="文本框 38"/>
            <p:cNvSpPr txBox="1"/>
            <p:nvPr/>
          </p:nvSpPr>
          <p:spPr>
            <a:xfrm>
              <a:off x="177001" y="197937"/>
              <a:ext cx="1968245"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自定义 </a:t>
              </a:r>
              <a:r>
                <a:t>JAR </a:t>
              </a:r>
              <a:r>
                <a:t>包</a:t>
              </a:r>
            </a:p>
          </p:txBody>
        </p:sp>
      </p:grpSp>
      <p:grpSp>
        <p:nvGrpSpPr>
          <p:cNvPr id="665" name="组合 39"/>
          <p:cNvGrpSpPr/>
          <p:nvPr/>
        </p:nvGrpSpPr>
        <p:grpSpPr>
          <a:xfrm>
            <a:off x="3029979" y="7514793"/>
            <a:ext cx="2322249" cy="894339"/>
            <a:chOff x="0" y="0"/>
            <a:chExt cx="2322247" cy="894338"/>
          </a:xfrm>
        </p:grpSpPr>
        <p:sp>
          <p:nvSpPr>
            <p:cNvPr id="663" name="矩形 40"/>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4" name="文本框 41"/>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CSV </a:t>
              </a:r>
              <a:r>
                <a:t>参数化数据</a:t>
              </a:r>
            </a:p>
          </p:txBody>
        </p:sp>
      </p:grpSp>
      <p:sp>
        <p:nvSpPr>
          <p:cNvPr id="666" name="文本框 42"/>
          <p:cNvSpPr txBox="1"/>
          <p:nvPr/>
        </p:nvSpPr>
        <p:spPr>
          <a:xfrm>
            <a:off x="6044114" y="5443854"/>
            <a:ext cx="1168411" cy="662941"/>
          </a:xfrm>
          <a:prstGeom prst="rect">
            <a:avLst/>
          </a:prstGeom>
          <a:ln w="12700">
            <a:miter lim="400000"/>
          </a:ln>
        </p:spPr>
        <p:txBody>
          <a:bodyPr lIns="45719" rIns="45719">
            <a:spAutoFit/>
          </a:bodyPr>
          <a:lstStyle>
            <a:lvl1pPr defTabSz="821690">
              <a:defRPr>
                <a:solidFill>
                  <a:srgbClr val="5E5E5E"/>
                </a:solidFill>
              </a:defRPr>
            </a:lvl1pPr>
          </a:lstStyle>
          <a:p>
            <a:r>
              <a:t>造数</a:t>
            </a:r>
          </a:p>
        </p:txBody>
      </p:sp>
      <p:sp>
        <p:nvSpPr>
          <p:cNvPr id="667" name="文本框 43"/>
          <p:cNvSpPr txBox="1"/>
          <p:nvPr/>
        </p:nvSpPr>
        <p:spPr>
          <a:xfrm>
            <a:off x="3334573" y="5443854"/>
            <a:ext cx="1789707" cy="662941"/>
          </a:xfrm>
          <a:prstGeom prst="rect">
            <a:avLst/>
          </a:prstGeom>
          <a:ln w="12700">
            <a:miter lim="400000"/>
          </a:ln>
        </p:spPr>
        <p:txBody>
          <a:bodyPr lIns="45719" rIns="45719">
            <a:spAutoFit/>
          </a:bodyPr>
          <a:lstStyle>
            <a:lvl1pPr defTabSz="821690">
              <a:defRPr>
                <a:solidFill>
                  <a:srgbClr val="5E5E5E"/>
                </a:solidFill>
              </a:defRPr>
            </a:lvl1pPr>
          </a:lstStyle>
          <a:p>
            <a:r>
              <a:t>文件管理</a:t>
            </a:r>
          </a:p>
        </p:txBody>
      </p:sp>
      <p:sp>
        <p:nvSpPr>
          <p:cNvPr id="668" name="文本框 44"/>
          <p:cNvSpPr txBox="1"/>
          <p:nvPr/>
        </p:nvSpPr>
        <p:spPr>
          <a:xfrm>
            <a:off x="1246328" y="5443854"/>
            <a:ext cx="1168412" cy="662941"/>
          </a:xfrm>
          <a:prstGeom prst="rect">
            <a:avLst/>
          </a:prstGeom>
          <a:ln w="12700">
            <a:miter lim="400000"/>
          </a:ln>
        </p:spPr>
        <p:txBody>
          <a:bodyPr lIns="45719" rIns="45719">
            <a:spAutoFit/>
          </a:bodyPr>
          <a:lstStyle>
            <a:lvl1pPr defTabSz="821690">
              <a:defRPr>
                <a:solidFill>
                  <a:srgbClr val="5E5E5E"/>
                </a:solidFill>
              </a:defRPr>
            </a:lvl1pPr>
          </a:lstStyle>
          <a:p>
            <a:r>
              <a:t>取数</a:t>
            </a:r>
          </a:p>
        </p:txBody>
      </p:sp>
      <p:sp>
        <p:nvSpPr>
          <p:cNvPr id="669" name="矩形 45"/>
          <p:cNvSpPr/>
          <p:nvPr/>
        </p:nvSpPr>
        <p:spPr>
          <a:xfrm>
            <a:off x="527538" y="5302060"/>
            <a:ext cx="7438293" cy="4668418"/>
          </a:xfrm>
          <a:prstGeom prst="rect">
            <a:avLst/>
          </a:prstGeom>
          <a:ln w="254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70" name="文本框 46"/>
          <p:cNvSpPr txBox="1"/>
          <p:nvPr/>
        </p:nvSpPr>
        <p:spPr>
          <a:xfrm>
            <a:off x="1036305" y="4492137"/>
            <a:ext cx="6552977" cy="726441"/>
          </a:xfrm>
          <a:prstGeom prst="rect">
            <a:avLst/>
          </a:prstGeom>
          <a:ln w="12700">
            <a:miter lim="400000"/>
          </a:ln>
        </p:spPr>
        <p:txBody>
          <a:bodyPr lIns="45719" rIns="45719">
            <a:spAutoFit/>
          </a:bodyPr>
          <a:lstStyle/>
          <a:p>
            <a:pPr defTabSz="821690">
              <a:defRPr sz="3600">
                <a:solidFill>
                  <a:srgbClr val="5E5E5E"/>
                </a:solidFill>
              </a:defRPr>
            </a:pPr>
            <a:r>
              <a:t>MeterSphere</a:t>
            </a:r>
            <a:r>
              <a:t> 提供的数据能力</a:t>
            </a:r>
          </a:p>
        </p:txBody>
      </p:sp>
      <p:grpSp>
        <p:nvGrpSpPr>
          <p:cNvPr id="673" name="组合 48"/>
          <p:cNvGrpSpPr/>
          <p:nvPr/>
        </p:nvGrpSpPr>
        <p:grpSpPr>
          <a:xfrm>
            <a:off x="3024119" y="8757439"/>
            <a:ext cx="2322249" cy="894339"/>
            <a:chOff x="0" y="0"/>
            <a:chExt cx="2322247" cy="894338"/>
          </a:xfrm>
        </p:grpSpPr>
        <p:sp>
          <p:nvSpPr>
            <p:cNvPr id="671" name="矩形 49"/>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72" name="文本框 50"/>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其他依赖文件</a:t>
              </a:r>
            </a:p>
          </p:txBody>
        </p:sp>
      </p:grpSp>
      <p:sp>
        <p:nvSpPr>
          <p:cNvPr id="674" name="箭头"/>
          <p:cNvSpPr/>
          <p:nvPr/>
        </p:nvSpPr>
        <p:spPr>
          <a:xfrm>
            <a:off x="8651574" y="6501037"/>
            <a:ext cx="4369623"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675" name="箭头"/>
          <p:cNvSpPr/>
          <p:nvPr/>
        </p:nvSpPr>
        <p:spPr>
          <a:xfrm>
            <a:off x="15959536" y="6483996"/>
            <a:ext cx="4369622"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依据三个关键能力打造一站式持续测试平台"/>
          <p:cNvSpPr txBox="1"/>
          <p:nvPr/>
        </p:nvSpPr>
        <p:spPr>
          <a:xfrm>
            <a:off x="4372609" y="1499936"/>
            <a:ext cx="1568640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00000000000000000" charset="-122"/>
                <a:ea typeface="方正黑体简体" panose="02000000000000000000" charset="-122"/>
              </a:rPr>
              <a:t>依据三个关键能力打造一站式持续测试平台</a:t>
            </a:r>
            <a:endParaRPr>
              <a:latin typeface="方正黑体简体" panose="02000000000000000000" charset="-122"/>
              <a:ea typeface="方正黑体简体" panose="02000000000000000000" charset="-122"/>
            </a:endParaRPr>
          </a:p>
        </p:txBody>
      </p:sp>
      <p:sp>
        <p:nvSpPr>
          <p:cNvPr id="551" name="- 让测试成为一种能力，为不同的团队进行赋能 -"/>
          <p:cNvSpPr txBox="1"/>
          <p:nvPr/>
        </p:nvSpPr>
        <p:spPr>
          <a:xfrm>
            <a:off x="7276124" y="2848231"/>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让测试成为一种能力，为不同的团队进行赋能 -</a:t>
            </a:r>
          </a:p>
        </p:txBody>
      </p:sp>
      <p:grpSp>
        <p:nvGrpSpPr>
          <p:cNvPr id="554" name="MeterSphere 一站式开源持续测试平台"/>
          <p:cNvGrpSpPr/>
          <p:nvPr/>
        </p:nvGrpSpPr>
        <p:grpSpPr>
          <a:xfrm>
            <a:off x="2028022" y="4388987"/>
            <a:ext cx="20354332" cy="4066707"/>
            <a:chOff x="0" y="0"/>
            <a:chExt cx="20354331" cy="4066706"/>
          </a:xfrm>
        </p:grpSpPr>
        <p:sp>
          <p:nvSpPr>
            <p:cNvPr id="553" name="MeterSphere 一站式开源持续测试平台"/>
            <p:cNvSpPr/>
            <p:nvPr/>
          </p:nvSpPr>
          <p:spPr>
            <a:xfrm>
              <a:off x="50800" y="50800"/>
              <a:ext cx="20252732" cy="3965107"/>
            </a:xfrm>
            <a:prstGeom prst="rect">
              <a:avLst/>
            </a:prstGeom>
            <a:noFill/>
            <a:ln>
              <a:noFill/>
            </a:ln>
            <a:effectLst/>
          </p:spPr>
          <p:txBody>
            <a:bodyPr wrap="square" lIns="71437" tIns="71437" rIns="71437" bIns="71437" numCol="1" anchor="t">
              <a:noAutofit/>
            </a:bodyPr>
            <a:lstStyle>
              <a:lvl1pPr>
                <a:defRPr sz="2900">
                  <a:solidFill>
                    <a:srgbClr val="783887"/>
                  </a:solidFill>
                </a:defRPr>
              </a:lvl1pPr>
            </a:lstStyle>
            <a:p>
              <a:r>
                <a:t>MeterSphere 一站式开源持续测试平台</a:t>
              </a:r>
            </a:p>
          </p:txBody>
        </p:sp>
        <p:pic>
          <p:nvPicPr>
            <p:cNvPr id="552" name="MeterSphere 一站式开源持续测试平台 MeterSphere 一站式开源持续测试平台" descr="MeterSphere 一站式开源持续测试平台 MeterSphere 一站式开源持续测试平台"/>
            <p:cNvPicPr/>
            <p:nvPr/>
          </p:nvPicPr>
          <p:blipFill>
            <a:blip r:embed="rId1"/>
            <a:stretch>
              <a:fillRect/>
            </a:stretch>
          </p:blipFill>
          <p:spPr>
            <a:xfrm>
              <a:off x="0" y="0"/>
              <a:ext cx="20354332" cy="4066707"/>
            </a:xfrm>
            <a:prstGeom prst="rect">
              <a:avLst/>
            </a:prstGeom>
            <a:effectLst/>
          </p:spPr>
        </p:pic>
      </p:grpSp>
      <p:sp>
        <p:nvSpPr>
          <p:cNvPr id="555" name="敏捷流程"/>
          <p:cNvSpPr/>
          <p:nvPr/>
        </p:nvSpPr>
        <p:spPr>
          <a:xfrm>
            <a:off x="2048153" y="10918441"/>
            <a:ext cx="20265289" cy="764092"/>
          </a:xfrm>
          <a:prstGeom prst="rect">
            <a:avLst/>
          </a:prstGeom>
          <a:solidFill>
            <a:schemeClr val="accent1">
              <a:lumOff val="16847"/>
            </a:schemeClr>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敏捷流程</a:t>
            </a:r>
          </a:p>
        </p:txBody>
      </p:sp>
      <p:sp>
        <p:nvSpPr>
          <p:cNvPr id="556" name="持续监控"/>
          <p:cNvSpPr/>
          <p:nvPr/>
        </p:nvSpPr>
        <p:spPr>
          <a:xfrm>
            <a:off x="2069446" y="9870680"/>
            <a:ext cx="20271484" cy="764093"/>
          </a:xfrm>
          <a:prstGeom prst="rect">
            <a:avLst/>
          </a:prstGeom>
          <a:solidFill>
            <a:schemeClr val="accent1"/>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持续监控</a:t>
            </a:r>
          </a:p>
        </p:txBody>
      </p:sp>
      <p:sp>
        <p:nvSpPr>
          <p:cNvPr id="557" name="持续开发"/>
          <p:cNvSpPr/>
          <p:nvPr/>
        </p:nvSpPr>
        <p:spPr>
          <a:xfrm>
            <a:off x="2017544" y="8802394"/>
            <a:ext cx="7149085"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持续开发</a:t>
            </a:r>
          </a:p>
        </p:txBody>
      </p:sp>
      <p:sp>
        <p:nvSpPr>
          <p:cNvPr id="558" name="团队协作、融入 DevOps"/>
          <p:cNvSpPr/>
          <p:nvPr/>
        </p:nvSpPr>
        <p:spPr>
          <a:xfrm>
            <a:off x="2703043" y="7356027"/>
            <a:ext cx="19004290" cy="764093"/>
          </a:xfrm>
          <a:prstGeom prst="rect">
            <a:avLst/>
          </a:prstGeom>
          <a:solidFill>
            <a:srgbClr val="783887"/>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团队协作、融入 DevOps</a:t>
            </a:r>
          </a:p>
        </p:txBody>
      </p:sp>
      <p:sp>
        <p:nvSpPr>
          <p:cNvPr id="559" name="持续集成"/>
          <p:cNvSpPr/>
          <p:nvPr/>
        </p:nvSpPr>
        <p:spPr>
          <a:xfrm>
            <a:off x="8606254" y="8777353"/>
            <a:ext cx="7149085" cy="76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持续集成</a:t>
            </a:r>
          </a:p>
        </p:txBody>
      </p:sp>
      <p:sp>
        <p:nvSpPr>
          <p:cNvPr id="560" name="持续部署"/>
          <p:cNvSpPr/>
          <p:nvPr/>
        </p:nvSpPr>
        <p:spPr>
          <a:xfrm>
            <a:off x="15194967" y="8802394"/>
            <a:ext cx="7149084"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持续部署</a:t>
            </a:r>
          </a:p>
        </p:txBody>
      </p:sp>
      <p:sp>
        <p:nvSpPr>
          <p:cNvPr id="561" name="测试跟踪…"/>
          <p:cNvSpPr/>
          <p:nvPr/>
        </p:nvSpPr>
        <p:spPr>
          <a:xfrm>
            <a:off x="2707012" y="5507237"/>
            <a:ext cx="4180944"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测试跟踪</a:t>
            </a:r>
          </a:p>
          <a:p>
            <a:pPr>
              <a:lnSpc>
                <a:spcPct val="120000"/>
              </a:lnSpc>
              <a:defRPr sz="1900" b="0">
                <a:solidFill>
                  <a:srgbClr val="FFFFFF"/>
                </a:solidFill>
              </a:defRPr>
            </a:pPr>
            <a:r>
              <a:t>测试计划、用例管理、测试报告</a:t>
            </a:r>
          </a:p>
        </p:txBody>
      </p:sp>
      <p:sp>
        <p:nvSpPr>
          <p:cNvPr id="562" name="接口测试…"/>
          <p:cNvSpPr/>
          <p:nvPr/>
        </p:nvSpPr>
        <p:spPr>
          <a:xfrm>
            <a:off x="7629221"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接口测试</a:t>
            </a:r>
          </a:p>
          <a:p>
            <a:pPr>
              <a:lnSpc>
                <a:spcPct val="120000"/>
              </a:lnSpc>
              <a:defRPr sz="1900" b="0">
                <a:solidFill>
                  <a:srgbClr val="FFFFFF"/>
                </a:solidFill>
              </a:defRPr>
            </a:pPr>
            <a:r>
              <a:t>接口管理、接口 Mock、接口自动化</a:t>
            </a:r>
          </a:p>
        </p:txBody>
      </p:sp>
      <p:sp>
        <p:nvSpPr>
          <p:cNvPr id="563" name="性能测试…"/>
          <p:cNvSpPr/>
          <p:nvPr/>
        </p:nvSpPr>
        <p:spPr>
          <a:xfrm>
            <a:off x="17473640"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性能测试</a:t>
            </a:r>
          </a:p>
          <a:p>
            <a:pPr>
              <a:lnSpc>
                <a:spcPct val="120000"/>
              </a:lnSpc>
              <a:defRPr sz="1900" b="0">
                <a:solidFill>
                  <a:srgbClr val="FFFFFF"/>
                </a:solidFill>
              </a:defRPr>
            </a:pPr>
            <a:r>
              <a:t>兼容 JMeter、云端压测、实时展示</a:t>
            </a:r>
          </a:p>
        </p:txBody>
      </p:sp>
      <p:sp>
        <p:nvSpPr>
          <p:cNvPr id="564" name="UI 测试（X-Pack）…"/>
          <p:cNvSpPr/>
          <p:nvPr/>
        </p:nvSpPr>
        <p:spPr>
          <a:xfrm>
            <a:off x="12551429"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UI 测试</a:t>
            </a:r>
            <a:r>
              <a:rPr sz="2000"/>
              <a:t>（X-Pack）</a:t>
            </a:r>
            <a:endParaRPr sz="2000"/>
          </a:p>
          <a:p>
            <a:pPr>
              <a:lnSpc>
                <a:spcPct val="120000"/>
              </a:lnSpc>
              <a:defRPr sz="1900" b="0">
                <a:solidFill>
                  <a:srgbClr val="FFFFFF"/>
                </a:solidFill>
              </a:defRPr>
            </a:pPr>
            <a:r>
              <a:t>兼容 Selenium、元素库、UI 自动化</a:t>
            </a:r>
          </a:p>
        </p:txBody>
      </p:sp>
      <p:sp>
        <p:nvSpPr>
          <p:cNvPr id="565" name="三角形"/>
          <p:cNvSpPr/>
          <p:nvPr/>
        </p:nvSpPr>
        <p:spPr>
          <a:xfrm rot="10800000" flipH="1">
            <a:off x="2131278" y="4486647"/>
            <a:ext cx="1569840" cy="1574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p>
        </p:txBody>
      </p:sp>
      <p:sp>
        <p:nvSpPr>
          <p:cNvPr id="566" name="持续…"/>
          <p:cNvSpPr txBox="1"/>
          <p:nvPr/>
        </p:nvSpPr>
        <p:spPr>
          <a:xfrm>
            <a:off x="2188957" y="4508343"/>
            <a:ext cx="663576" cy="854076"/>
          </a:xfrm>
          <a:prstGeom prst="rect">
            <a:avLst/>
          </a:prstGeom>
          <a:ln w="12700">
            <a:miter lim="400000"/>
          </a:ln>
        </p:spPr>
        <p:txBody>
          <a:bodyPr wrap="none" lIns="71437" tIns="71437" rIns="71437" bIns="71437" anchor="ctr">
            <a:spAutoFit/>
          </a:bodyPr>
          <a:lstStyle/>
          <a:p>
            <a:pPr>
              <a:defRPr sz="2000" b="0">
                <a:solidFill>
                  <a:srgbClr val="FFFFFF"/>
                </a:solidFill>
              </a:defRPr>
            </a:pPr>
            <a:r>
              <a:t>持续</a:t>
            </a:r>
          </a:p>
          <a:p>
            <a:pPr>
              <a:defRPr sz="2000" b="0">
                <a:solidFill>
                  <a:srgbClr val="FFFFFF"/>
                </a:solidFill>
              </a:defRPr>
            </a:pPr>
            <a:r>
              <a:t>测试</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 五大核心能力，满足企业持续测试成熟度模型 -"/>
          <p:cNvSpPr txBox="1"/>
          <p:nvPr/>
        </p:nvSpPr>
        <p:spPr>
          <a:xfrm>
            <a:off x="7237259" y="2839452"/>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五大核心能力，满足企业持续测试成熟度模型 -</a:t>
            </a:r>
          </a:p>
        </p:txBody>
      </p:sp>
      <p:sp>
        <p:nvSpPr>
          <p:cNvPr id="731" name="MeterSphere 的核心功能设计"/>
          <p:cNvSpPr txBox="1"/>
          <p:nvPr/>
        </p:nvSpPr>
        <p:spPr>
          <a:xfrm>
            <a:off x="6674683" y="1524000"/>
            <a:ext cx="106559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00000000000000000" charset="-122"/>
                <a:cs typeface="Times New Roman Bold" panose="02020603050405020304" charset="0"/>
              </a:rPr>
              <a:t>MeterSphere </a:t>
            </a:r>
            <a:r>
              <a:rPr>
                <a:latin typeface="方正黑体简体" panose="02000000000000000000" charset="-122"/>
                <a:ea typeface="方正黑体简体" panose="02000000000000000000" charset="-122"/>
                <a:cs typeface="方正黑体简体" panose="02000000000000000000" charset="-122"/>
              </a:rPr>
              <a:t>的核心功能设计</a:t>
            </a:r>
            <a:endParaRPr>
              <a:latin typeface="方正黑体简体" panose="02000000000000000000" charset="-122"/>
              <a:ea typeface="方正黑体简体" panose="02000000000000000000" charset="-122"/>
              <a:cs typeface="方正黑体简体" panose="02000000000000000000" charset="-122"/>
            </a:endParaRPr>
          </a:p>
        </p:txBody>
      </p:sp>
      <p:graphicFrame>
        <p:nvGraphicFramePr>
          <p:cNvPr id="732" name="表格"/>
          <p:cNvGraphicFramePr/>
          <p:nvPr/>
        </p:nvGraphicFramePr>
        <p:xfrm>
          <a:off x="938243" y="4023995"/>
          <a:ext cx="22532914" cy="7942400"/>
        </p:xfrm>
        <a:graphic>
          <a:graphicData uri="http://schemas.openxmlformats.org/drawingml/2006/table">
            <a:tbl>
              <a:tblPr>
                <a:tableStyleId>{4C3C2611-4C71-4FC5-86AE-919BDF0F9419}</a:tableStyleId>
              </a:tblPr>
              <a:tblGrid>
                <a:gridCol w="11253756"/>
                <a:gridCol w="11253756"/>
              </a:tblGrid>
              <a:tr h="2639000">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一、测试跟踪</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全场景的测试跟踪能力</a:t>
                      </a:r>
                    </a:p>
                  </a:txBody>
                  <a:tcPr marL="50800" marR="50800" marT="50800" marB="50800" anchor="ctr" anchorCtr="0" horzOverflow="overflow">
                    <a:lnL w="25400">
                      <a:solidFill>
                        <a:srgbClr val="783887"/>
                      </a:solidFill>
                      <a:miter lim="400000"/>
                    </a:lnL>
                    <a:lnR w="12700">
                      <a:solidFill>
                        <a:srgbClr val="B8B8B8"/>
                      </a:solidFill>
                      <a:miter lim="400000"/>
                    </a:lnR>
                    <a:lnT w="25400">
                      <a:solidFill>
                        <a:srgbClr val="783887"/>
                      </a:solidFill>
                      <a:miter lim="400000"/>
                    </a:lnT>
                    <a:lnB w="12700">
                      <a:solidFill>
                        <a:srgbClr val="B8B8B8"/>
                      </a:solidFill>
                      <a:miter lim="400000"/>
                    </a:lnB>
                    <a:solidFill>
                      <a:srgbClr val="783887"/>
                    </a:solidFill>
                  </a:tcPr>
                </a:tc>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二、接口测试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灵活的接口自动化能力</a:t>
                      </a:r>
                    </a:p>
                  </a:txBody>
                  <a:tcPr marL="50800" marR="50800" marT="50800" marB="50800" anchor="ctr" anchorCtr="0" horzOverflow="overflow">
                    <a:lnL w="12700">
                      <a:solidFill>
                        <a:srgbClr val="B8B8B8"/>
                      </a:solidFill>
                      <a:miter lim="400000"/>
                    </a:lnL>
                    <a:lnR w="25400">
                      <a:solidFill>
                        <a:srgbClr val="783887"/>
                      </a:solidFill>
                      <a:miter lim="400000"/>
                    </a:lnR>
                    <a:lnT w="25400">
                      <a:solidFill>
                        <a:srgbClr val="783887"/>
                      </a:solidFill>
                      <a:miter lim="400000"/>
                    </a:lnT>
                    <a:lnB w="12700">
                      <a:solidFill>
                        <a:srgbClr val="B8B8B8"/>
                      </a:solidFill>
                      <a:miter lim="400000"/>
                    </a:lnB>
                  </a:tcPr>
                </a:tc>
              </a:tr>
              <a:tr h="2639000">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三、UI 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自然语言的 UI 自动化测试</a:t>
                      </a:r>
                    </a:p>
                  </a:txBody>
                  <a:tcPr marL="50800" marR="50800" marT="50800" marB="50800" anchor="ctr" anchorCtr="0" horzOverflow="overflow">
                    <a:lnL w="25400">
                      <a:solidFill>
                        <a:srgbClr val="783887"/>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四、性能测试</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大规模的性能测试能力</a:t>
                      </a:r>
                    </a:p>
                  </a:txBody>
                  <a:tcPr marL="50800" marR="50800" marT="50800" marB="50800" anchor="ctr" anchorCtr="0" horzOverflow="overflow">
                    <a:lnL w="12700">
                      <a:solidFill>
                        <a:srgbClr val="B8B8B8"/>
                      </a:solidFill>
                      <a:miter lim="400000"/>
                    </a:lnL>
                    <a:lnR w="25400">
                      <a:solidFill>
                        <a:srgbClr val="783887"/>
                      </a:solidFill>
                      <a:miter lim="400000"/>
                    </a:lnR>
                    <a:lnT w="12700">
                      <a:solidFill>
                        <a:srgbClr val="B8B8B8"/>
                      </a:solidFill>
                      <a:miter lim="400000"/>
                    </a:lnT>
                    <a:lnB w="12700">
                      <a:solidFill>
                        <a:srgbClr val="B8B8B8"/>
                      </a:solidFill>
                      <a:miter lim="400000"/>
                    </a:lnB>
                    <a:solidFill>
                      <a:srgbClr val="783887"/>
                    </a:solidFill>
                  </a:tcPr>
                </a:tc>
              </a:tr>
              <a:tr h="2639000">
                <a:tc gridSpan="2">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五、团队协作、融入 DevOps</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Trebuchet MS" panose="020B0603020202020204"/>
                          <a:ea typeface="Trebuchet MS" panose="020B0603020202020204"/>
                          <a:cs typeface="Trebuchet MS" panose="020B0603020202020204"/>
                          <a:sym typeface="Trebuchet MS" panose="020B0603020202020204"/>
                        </a:defRPr>
                      </a:pPr>
                      <a:r>
                        <a:t>融入业务交付线能力</a:t>
                      </a:r>
                    </a:p>
                  </a:txBody>
                  <a:tcPr marL="50800" marR="50800" marT="50800" marB="50800" anchor="ctr" anchorCtr="0" horzOverflow="overflow">
                    <a:lnL w="25400">
                      <a:solidFill>
                        <a:srgbClr val="783887"/>
                      </a:solidFill>
                      <a:miter lim="400000"/>
                    </a:lnL>
                    <a:lnR w="25400">
                      <a:solidFill>
                        <a:srgbClr val="783887"/>
                      </a:solidFill>
                      <a:miter lim="400000"/>
                    </a:lnR>
                    <a:lnT w="12700">
                      <a:solidFill>
                        <a:srgbClr val="B8B8B8"/>
                      </a:solidFill>
                      <a:miter lim="400000"/>
                    </a:lnT>
                    <a:lnB w="25400">
                      <a:solidFill>
                        <a:srgbClr val="783887"/>
                      </a:solidFill>
                      <a:miter lim="400000"/>
                    </a:lnB>
                    <a:solidFill>
                      <a:srgbClr val="D6D5D5"/>
                    </a:solidFill>
                  </a:tcPr>
                </a:tc>
                <a:tc hMerge="1">
                  <a:tcPr/>
                </a:tc>
              </a:tr>
            </a:tbl>
          </a:graphicData>
        </a:graphic>
      </p:graphicFrame>
      <p:sp>
        <p:nvSpPr>
          <p:cNvPr id="733" name="注：Level 1:手动为主；Level 2：初步尝试；Level 3：实践阶段；Level 4：熟练运用。"/>
          <p:cNvSpPr txBox="1"/>
          <p:nvPr/>
        </p:nvSpPr>
        <p:spPr>
          <a:xfrm>
            <a:off x="11245508" y="12351929"/>
            <a:ext cx="12184175" cy="981075"/>
          </a:xfrm>
          <a:prstGeom prst="rect">
            <a:avLst/>
          </a:prstGeom>
          <a:ln w="12700">
            <a:miter lim="400000"/>
          </a:ln>
        </p:spPr>
        <p:txBody>
          <a:bodyPr lIns="71436" tIns="71436" rIns="71436" bIns="71436" anchor="ctr">
            <a:spAutoFit/>
          </a:bodyPr>
          <a:lstStyle/>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注：</a:t>
            </a:r>
            <a:r>
              <a:t>测试成熟度模型参考</a:t>
            </a:r>
            <a:r>
              <a:t>《</a:t>
            </a:r>
            <a:r>
              <a:t>持续测试白皮书</a:t>
            </a:r>
            <a:r>
              <a:t>》</a:t>
            </a:r>
            <a:r>
              <a:t>。白皮书中定义了测试成熟度的四个等级：</a:t>
            </a:r>
          </a:p>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Level 1:手动为主；Level 2：初步尝试；Level 3：实践阶段；Level 4：熟练运用。</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连接符: 肘形 78"/>
          <p:cNvSpPr/>
          <p:nvPr/>
        </p:nvSpPr>
        <p:spPr>
          <a:xfrm>
            <a:off x="6892290" y="7635240"/>
            <a:ext cx="2712721" cy="2160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94"/>
                </a:lnTo>
                <a:lnTo>
                  <a:pt x="21600" y="13194"/>
                </a:lnTo>
                <a:lnTo>
                  <a:pt x="21600" y="21600"/>
                </a:lnTo>
              </a:path>
            </a:pathLst>
          </a:custGeom>
          <a:ln w="63500">
            <a:solidFill>
              <a:srgbClr val="6C6969"/>
            </a:solidFill>
            <a:miter lim="400000"/>
            <a:tailEnd type="triangle"/>
          </a:ln>
        </p:spPr>
        <p:txBody>
          <a:bodyPr/>
          <a:lstStyle/>
          <a:p/>
        </p:txBody>
      </p:sp>
      <p:sp>
        <p:nvSpPr>
          <p:cNvPr id="611" name="直接箭头连接符 76"/>
          <p:cNvSpPr/>
          <p:nvPr/>
        </p:nvSpPr>
        <p:spPr>
          <a:xfrm>
            <a:off x="6892535" y="5816367"/>
            <a:ext cx="1" cy="1819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6C6969"/>
            </a:solidFill>
            <a:miter lim="400000"/>
            <a:tailEnd type="triangle"/>
          </a:ln>
        </p:spPr>
        <p:txBody>
          <a:bodyPr/>
          <a:lstStyle/>
          <a:p/>
        </p:txBody>
      </p:sp>
      <p:sp>
        <p:nvSpPr>
          <p:cNvPr id="575" name="4"/>
          <p:cNvSpPr/>
          <p:nvPr/>
        </p:nvSpPr>
        <p:spPr>
          <a:xfrm>
            <a:off x="17128923"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4</a:t>
            </a:r>
          </a:p>
        </p:txBody>
      </p:sp>
      <p:sp>
        <p:nvSpPr>
          <p:cNvPr id="576" name="3"/>
          <p:cNvSpPr/>
          <p:nvPr/>
        </p:nvSpPr>
        <p:spPr>
          <a:xfrm>
            <a:off x="11769981" y="5495806"/>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3</a:t>
            </a:r>
          </a:p>
        </p:txBody>
      </p:sp>
      <p:sp>
        <p:nvSpPr>
          <p:cNvPr id="577" name="2"/>
          <p:cNvSpPr/>
          <p:nvPr/>
        </p:nvSpPr>
        <p:spPr>
          <a:xfrm>
            <a:off x="6470517"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2</a:t>
            </a:r>
          </a:p>
        </p:txBody>
      </p:sp>
      <p:sp>
        <p:nvSpPr>
          <p:cNvPr id="578" name="圆角矩形"/>
          <p:cNvSpPr/>
          <p:nvPr/>
        </p:nvSpPr>
        <p:spPr>
          <a:xfrm>
            <a:off x="6331787" y="9796574"/>
            <a:ext cx="6548804" cy="2109564"/>
          </a:xfrm>
          <a:prstGeom prst="roundRect">
            <a:avLst>
              <a:gd name="adj" fmla="val 14820"/>
            </a:avLst>
          </a:prstGeom>
          <a:solidFill>
            <a:srgbClr val="5E5E5E"/>
          </a:solidFill>
          <a:ln w="12700">
            <a:miter lim="400000"/>
          </a:ln>
        </p:spPr>
        <p:txBody>
          <a:bodyPr lIns="71437" tIns="71437" rIns="71437" bIns="71437" anchor="ctr"/>
          <a:lstStyle/>
          <a:p>
            <a:pPr defTabSz="821690">
              <a:defRPr sz="2000">
                <a:solidFill>
                  <a:srgbClr val="FFFFFF"/>
                </a:solidFill>
              </a:defRPr>
            </a:pPr>
          </a:p>
        </p:txBody>
      </p:sp>
      <p:sp>
        <p:nvSpPr>
          <p:cNvPr id="579" name="MeterSphere 测试过程全跟踪能力"/>
          <p:cNvSpPr txBox="1"/>
          <p:nvPr/>
        </p:nvSpPr>
        <p:spPr>
          <a:xfrm>
            <a:off x="6233588" y="1538099"/>
            <a:ext cx="123132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测试过程全跟踪能力</a:t>
            </a:r>
            <a:endParaRPr>
              <a:latin typeface="方正黑体简体" panose="02000000000000000000" charset="-122"/>
              <a:ea typeface="方正黑体简体" panose="02000000000000000000" charset="-122"/>
              <a:cs typeface="方正黑体简体" panose="02000000000000000000" charset="-122"/>
            </a:endParaRPr>
          </a:p>
        </p:txBody>
      </p:sp>
      <p:sp>
        <p:nvSpPr>
          <p:cNvPr id="580"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grpSp>
        <p:nvGrpSpPr>
          <p:cNvPr id="584" name="组合 49"/>
          <p:cNvGrpSpPr/>
          <p:nvPr/>
        </p:nvGrpSpPr>
        <p:grpSpPr>
          <a:xfrm>
            <a:off x="9859205" y="6580869"/>
            <a:ext cx="4619080" cy="2109564"/>
            <a:chOff x="0" y="0"/>
            <a:chExt cx="4619078" cy="2109563"/>
          </a:xfrm>
        </p:grpSpPr>
        <p:sp>
          <p:nvSpPr>
            <p:cNvPr id="582" name="矩形 44"/>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3" name="文本框 45"/>
            <p:cNvSpPr txBox="1"/>
            <p:nvPr/>
          </p:nvSpPr>
          <p:spPr>
            <a:xfrm>
              <a:off x="377067" y="638317"/>
              <a:ext cx="3864945" cy="71437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核心用例在线评审</a:t>
              </a:r>
            </a:p>
          </p:txBody>
        </p:sp>
      </p:grpSp>
      <p:sp>
        <p:nvSpPr>
          <p:cNvPr id="585" name="矩形 42"/>
          <p:cNvSpPr/>
          <p:nvPr/>
        </p:nvSpPr>
        <p:spPr>
          <a:xfrm>
            <a:off x="4582997" y="6580869"/>
            <a:ext cx="4619079" cy="2109564"/>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86" name="文本框 43"/>
          <p:cNvSpPr txBox="1"/>
          <p:nvPr/>
        </p:nvSpPr>
        <p:spPr>
          <a:xfrm>
            <a:off x="4960065" y="6790562"/>
            <a:ext cx="3864944" cy="1571625"/>
          </a:xfrm>
          <a:prstGeom prst="rect">
            <a:avLst/>
          </a:prstGeom>
          <a:ln w="12700">
            <a:miter lim="400000"/>
          </a:ln>
        </p:spPr>
        <p:txBody>
          <a:bodyPr lIns="71436" tIns="71436" rIns="71436" bIns="71436" anchor="ctr">
            <a:spAutoFit/>
          </a:bodyPr>
          <a:lstStyle/>
          <a:p>
            <a:pPr defTabSz="821690">
              <a:lnSpc>
                <a:spcPct val="150000"/>
              </a:lnSpc>
              <a:defRPr b="0">
                <a:solidFill>
                  <a:srgbClr val="FFFFFF"/>
                </a:solidFill>
              </a:defRPr>
            </a:pPr>
            <a:r>
              <a:t>自定义树状用例管理</a:t>
            </a:r>
          </a:p>
          <a:p>
            <a:pPr defTabSz="821690">
              <a:lnSpc>
                <a:spcPct val="150000"/>
              </a:lnSpc>
              <a:defRPr b="0">
                <a:solidFill>
                  <a:srgbClr val="FFFFFF"/>
                </a:solidFill>
              </a:defRPr>
            </a:pPr>
            <a:r>
              <a:t>脑图模式用例管理</a:t>
            </a:r>
          </a:p>
        </p:txBody>
      </p:sp>
      <p:grpSp>
        <p:nvGrpSpPr>
          <p:cNvPr id="589" name="组合 50"/>
          <p:cNvGrpSpPr/>
          <p:nvPr/>
        </p:nvGrpSpPr>
        <p:grpSpPr>
          <a:xfrm>
            <a:off x="15165564" y="6580869"/>
            <a:ext cx="4619079" cy="2109564"/>
            <a:chOff x="0" y="0"/>
            <a:chExt cx="4619078" cy="2109563"/>
          </a:xfrm>
        </p:grpSpPr>
        <p:sp>
          <p:nvSpPr>
            <p:cNvPr id="587" name="矩形 46"/>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8" name="文本框 47"/>
            <p:cNvSpPr txBox="1"/>
            <p:nvPr/>
          </p:nvSpPr>
          <p:spPr>
            <a:xfrm>
              <a:off x="377067" y="209692"/>
              <a:ext cx="3864945" cy="157162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制定测试计划，并进行测试执行</a:t>
              </a:r>
            </a:p>
          </p:txBody>
        </p:sp>
      </p:grpSp>
      <p:sp>
        <p:nvSpPr>
          <p:cNvPr id="590" name="文本框 52"/>
          <p:cNvSpPr txBox="1"/>
          <p:nvPr/>
        </p:nvSpPr>
        <p:spPr>
          <a:xfrm>
            <a:off x="21054150" y="6849839"/>
            <a:ext cx="2450593" cy="1571625"/>
          </a:xfrm>
          <a:prstGeom prst="rect">
            <a:avLst/>
          </a:prstGeom>
          <a:ln w="12700">
            <a:miter lim="400000"/>
          </a:ln>
        </p:spPr>
        <p:txBody>
          <a:bodyPr lIns="71436" tIns="71436" rIns="71436" bIns="71436" anchor="ctr">
            <a:spAutoFit/>
          </a:bodyPr>
          <a:lstStyle>
            <a:lvl1pPr defTabSz="821690">
              <a:lnSpc>
                <a:spcPct val="150000"/>
              </a:lnSpc>
              <a:defRPr>
                <a:solidFill>
                  <a:srgbClr val="FFFFFF"/>
                </a:solidFill>
              </a:defRPr>
            </a:lvl1pPr>
          </a:lstStyle>
          <a:p>
            <a:r>
              <a:t>报告预览与统一输出</a:t>
            </a:r>
          </a:p>
        </p:txBody>
      </p:sp>
      <p:grpSp>
        <p:nvGrpSpPr>
          <p:cNvPr id="593" name="组合 65"/>
          <p:cNvGrpSpPr/>
          <p:nvPr/>
        </p:nvGrpSpPr>
        <p:grpSpPr>
          <a:xfrm>
            <a:off x="6840087" y="10834057"/>
            <a:ext cx="5532204" cy="1"/>
            <a:chOff x="0" y="706437"/>
            <a:chExt cx="5532203" cy="0"/>
          </a:xfrm>
        </p:grpSpPr>
        <p:sp>
          <p:nvSpPr>
            <p:cNvPr id="591" name="矩形 54"/>
            <p:cNvSpPr/>
            <p:nvPr/>
          </p:nvSpPr>
          <p:spPr>
            <a:xfrm>
              <a:off x="0" y="706437"/>
              <a:ext cx="25097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脑图模式查看与评审</a:t>
              </a:r>
            </a:p>
          </p:txBody>
        </p:sp>
        <p:sp>
          <p:nvSpPr>
            <p:cNvPr id="592" name="矩形 55"/>
            <p:cNvSpPr/>
            <p:nvPr/>
          </p:nvSpPr>
          <p:spPr>
            <a:xfrm>
              <a:off x="3022427" y="706437"/>
              <a:ext cx="250977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列表模式查看与评审</a:t>
              </a:r>
            </a:p>
          </p:txBody>
        </p:sp>
      </p:grpSp>
      <p:sp>
        <p:nvSpPr>
          <p:cNvPr id="594" name="直接箭头连接符 67"/>
          <p:cNvSpPr/>
          <p:nvPr/>
        </p:nvSpPr>
        <p:spPr>
          <a:xfrm flipV="1">
            <a:off x="3725965" y="7635652"/>
            <a:ext cx="8570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5" name="直接箭头连接符 70"/>
          <p:cNvSpPr/>
          <p:nvPr/>
        </p:nvSpPr>
        <p:spPr>
          <a:xfrm>
            <a:off x="19784643" y="7611181"/>
            <a:ext cx="844038"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6" name="直接箭头连接符 72"/>
          <p:cNvSpPr/>
          <p:nvPr/>
        </p:nvSpPr>
        <p:spPr>
          <a:xfrm>
            <a:off x="9202074" y="7635650"/>
            <a:ext cx="6571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7" name="直接箭头连接符 74"/>
          <p:cNvSpPr/>
          <p:nvPr/>
        </p:nvSpPr>
        <p:spPr>
          <a:xfrm>
            <a:off x="14478283" y="7635650"/>
            <a:ext cx="68728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12" name="连接符: 肘形 80"/>
          <p:cNvSpPr/>
          <p:nvPr/>
        </p:nvSpPr>
        <p:spPr>
          <a:xfrm>
            <a:off x="9605010" y="8689340"/>
            <a:ext cx="2562860" cy="1106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83"/>
                </a:lnTo>
                <a:lnTo>
                  <a:pt x="0" y="5183"/>
                </a:lnTo>
                <a:lnTo>
                  <a:pt x="0" y="21600"/>
                </a:lnTo>
              </a:path>
            </a:pathLst>
          </a:custGeom>
          <a:ln w="63500">
            <a:solidFill>
              <a:srgbClr val="6C6969"/>
            </a:solidFill>
            <a:miter lim="400000"/>
            <a:tailEnd type="triangle"/>
          </a:ln>
        </p:spPr>
        <p:txBody>
          <a:bodyPr/>
          <a:lstStyle/>
          <a:p/>
        </p:txBody>
      </p:sp>
      <p:sp>
        <p:nvSpPr>
          <p:cNvPr id="599" name="直接箭头连接符 82"/>
          <p:cNvSpPr/>
          <p:nvPr/>
        </p:nvSpPr>
        <p:spPr>
          <a:xfrm flipV="1">
            <a:off x="17393332"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0" name="直接箭头连接符 84"/>
          <p:cNvSpPr/>
          <p:nvPr/>
        </p:nvSpPr>
        <p:spPr>
          <a:xfrm>
            <a:off x="17455180" y="8690432"/>
            <a:ext cx="1" cy="1412875"/>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1" name="直接箭头连接符 6"/>
          <p:cNvSpPr/>
          <p:nvPr/>
        </p:nvSpPr>
        <p:spPr>
          <a:xfrm>
            <a:off x="17708551"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2" name="文本框 8"/>
          <p:cNvSpPr txBox="1"/>
          <p:nvPr/>
        </p:nvSpPr>
        <p:spPr>
          <a:xfrm>
            <a:off x="15885472" y="5917631"/>
            <a:ext cx="1586291" cy="561975"/>
          </a:xfrm>
          <a:prstGeom prst="rect">
            <a:avLst/>
          </a:prstGeom>
          <a:ln w="12700">
            <a:miter lim="400000"/>
          </a:ln>
        </p:spPr>
        <p:txBody>
          <a:bodyPr lIns="71436" tIns="71436" rIns="71436" bIns="71436" anchor="ctr">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双向同步</a:t>
            </a:r>
          </a:p>
        </p:txBody>
      </p:sp>
      <p:sp>
        <p:nvSpPr>
          <p:cNvPr id="603" name="用例导入…"/>
          <p:cNvSpPr/>
          <p:nvPr/>
        </p:nvSpPr>
        <p:spPr>
          <a:xfrm>
            <a:off x="513983"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用例导入</a:t>
            </a:r>
          </a:p>
          <a:p>
            <a:pPr defTabSz="821690">
              <a:lnSpc>
                <a:spcPct val="150000"/>
              </a:lnSpc>
              <a:defRPr b="0">
                <a:solidFill>
                  <a:srgbClr val="FFFFFF"/>
                </a:solidFill>
              </a:defRPr>
            </a:pPr>
            <a:r>
              <a:t>用例创建</a:t>
            </a:r>
          </a:p>
        </p:txBody>
      </p:sp>
      <p:sp>
        <p:nvSpPr>
          <p:cNvPr id="604" name="JIRA 、 禅道 、TAPD 等…"/>
          <p:cNvSpPr/>
          <p:nvPr/>
        </p:nvSpPr>
        <p:spPr>
          <a:xfrm>
            <a:off x="5286544" y="4358160"/>
            <a:ext cx="3211984"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a:t>
            </a:r>
            <a:r>
              <a:t>、 禅道 、</a:t>
            </a:r>
            <a:r>
              <a:t>TAPD </a:t>
            </a:r>
            <a:r>
              <a:t>等</a:t>
            </a:r>
          </a:p>
          <a:p>
            <a:pPr defTabSz="821690">
              <a:defRPr b="0">
                <a:solidFill>
                  <a:srgbClr val="FFFFFF"/>
                </a:solidFill>
              </a:defRPr>
            </a:pPr>
            <a:r>
              <a:t>关联需求</a:t>
            </a:r>
          </a:p>
        </p:txBody>
      </p:sp>
      <p:sp>
        <p:nvSpPr>
          <p:cNvPr id="605" name="JIRA 、 禅道 、TAPD 等…"/>
          <p:cNvSpPr/>
          <p:nvPr/>
        </p:nvSpPr>
        <p:spPr>
          <a:xfrm>
            <a:off x="15942025" y="4358160"/>
            <a:ext cx="3211983"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a:t>
            </a:r>
            <a:r>
              <a:t>、 禅道 、</a:t>
            </a:r>
            <a:r>
              <a:t>TAPD </a:t>
            </a:r>
            <a:r>
              <a:t>等</a:t>
            </a:r>
          </a:p>
          <a:p>
            <a:pPr defTabSz="821690">
              <a:defRPr b="0">
                <a:solidFill>
                  <a:srgbClr val="FFFFFF"/>
                </a:solidFill>
              </a:defRPr>
            </a:pPr>
            <a:r>
              <a:t>同步缺陷</a:t>
            </a:r>
          </a:p>
        </p:txBody>
      </p:sp>
      <p:sp>
        <p:nvSpPr>
          <p:cNvPr id="606" name="报告预览与…"/>
          <p:cNvSpPr/>
          <p:nvPr/>
        </p:nvSpPr>
        <p:spPr>
          <a:xfrm>
            <a:off x="20628681"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报告预览与</a:t>
            </a:r>
          </a:p>
          <a:p>
            <a:pPr defTabSz="821690">
              <a:lnSpc>
                <a:spcPct val="150000"/>
              </a:lnSpc>
              <a:defRPr b="0">
                <a:solidFill>
                  <a:srgbClr val="FFFFFF"/>
                </a:solidFill>
              </a:defRPr>
            </a:pPr>
            <a:r>
              <a:t>统一输出</a:t>
            </a:r>
          </a:p>
        </p:txBody>
      </p:sp>
      <p:sp>
        <p:nvSpPr>
          <p:cNvPr id="607" name="MeterSphere…"/>
          <p:cNvSpPr/>
          <p:nvPr/>
        </p:nvSpPr>
        <p:spPr>
          <a:xfrm>
            <a:off x="15869111" y="10082286"/>
            <a:ext cx="3211984" cy="1458209"/>
          </a:xfrm>
          <a:prstGeom prst="roundRect">
            <a:avLst>
              <a:gd name="adj" fmla="val 14820"/>
            </a:avLst>
          </a:prstGeom>
          <a:solidFill>
            <a:srgbClr val="783887"/>
          </a:solidFill>
          <a:ln w="12700">
            <a:miter lim="400000"/>
          </a:ln>
        </p:spPr>
        <p:txBody>
          <a:bodyPr lIns="71437" tIns="71437" rIns="71437" bIns="71437" anchor="ctr"/>
          <a:lstStyle/>
          <a:p>
            <a:pPr defTabSz="821690">
              <a:defRPr sz="2600" b="0">
                <a:solidFill>
                  <a:srgbClr val="FFFFFF"/>
                </a:solidFill>
              </a:defRPr>
            </a:pPr>
            <a:r>
              <a:t>MeterSphere</a:t>
            </a:r>
          </a:p>
          <a:p>
            <a:pPr defTabSz="821690">
              <a:defRPr b="0">
                <a:solidFill>
                  <a:srgbClr val="FFFFFF"/>
                </a:solidFill>
              </a:defRPr>
            </a:pPr>
            <a:r>
              <a:t>缺陷管理</a:t>
            </a:r>
          </a:p>
        </p:txBody>
      </p:sp>
      <p:sp>
        <p:nvSpPr>
          <p:cNvPr id="608" name="1"/>
          <p:cNvSpPr/>
          <p:nvPr/>
        </p:nvSpPr>
        <p:spPr>
          <a:xfrm>
            <a:off x="1566510" y="5595396"/>
            <a:ext cx="844037"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1</a:t>
            </a:r>
          </a:p>
        </p:txBody>
      </p:sp>
      <p:sp>
        <p:nvSpPr>
          <p:cNvPr id="609" name="5"/>
          <p:cNvSpPr/>
          <p:nvPr/>
        </p:nvSpPr>
        <p:spPr>
          <a:xfrm>
            <a:off x="21857428" y="5656087"/>
            <a:ext cx="844038" cy="8825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5</a:t>
            </a:r>
          </a:p>
        </p:txBody>
      </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00000000000000000" charset="-122"/>
                <a:ea typeface="方正黑体简体" panose="02000000000000000000" charset="-122"/>
              </a:rPr>
              <a:t>测试跟踪</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7"/>
          <p:cNvSpPr txBox="1"/>
          <p:nvPr/>
        </p:nvSpPr>
        <p:spPr>
          <a:xfrm>
            <a:off x="2722709" y="3658561"/>
            <a:ext cx="5184774"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人工模式的测试计划执行</a:t>
            </a:r>
          </a:p>
        </p:txBody>
      </p:sp>
      <p:sp>
        <p:nvSpPr>
          <p:cNvPr id="3" name="箭头: 右 38"/>
          <p:cNvSpPr/>
          <p:nvPr/>
        </p:nvSpPr>
        <p:spPr>
          <a:xfrm>
            <a:off x="11082224" y="7277099"/>
            <a:ext cx="1686152" cy="2438401"/>
          </a:xfrm>
          <a:prstGeom prst="rightArrow">
            <a:avLst>
              <a:gd name="adj1" fmla="val 50000"/>
              <a:gd name="adj2" fmla="val 45241"/>
            </a:avLst>
          </a:prstGeom>
          <a:solidFill>
            <a:srgbClr val="808080"/>
          </a:solidFill>
          <a:ln w="12700">
            <a:miter lim="400000"/>
          </a:ln>
        </p:spPr>
        <p:txBody>
          <a:bodyPr lIns="71436" tIns="71436" rIns="71436" bIns="71436" anchor="ctr"/>
          <a:lstStyle/>
          <a:p>
            <a:pPr algn="l" defTabSz="914400">
              <a:defRPr sz="1800" b="0"/>
            </a:pPr>
          </a:p>
        </p:txBody>
      </p:sp>
      <p:grpSp>
        <p:nvGrpSpPr>
          <p:cNvPr id="4" name="成组"/>
          <p:cNvGrpSpPr/>
          <p:nvPr/>
        </p:nvGrpSpPr>
        <p:grpSpPr>
          <a:xfrm>
            <a:off x="14952695" y="6337067"/>
            <a:ext cx="5886849" cy="3458877"/>
            <a:chOff x="0" y="0"/>
            <a:chExt cx="5886848" cy="3458876"/>
          </a:xfrm>
        </p:grpSpPr>
        <p:grpSp>
          <p:nvGrpSpPr>
            <p:cNvPr id="5" name="功能测试用例"/>
            <p:cNvGrpSpPr/>
            <p:nvPr/>
          </p:nvGrpSpPr>
          <p:grpSpPr>
            <a:xfrm>
              <a:off x="3216080" y="0"/>
              <a:ext cx="2670769" cy="1062665"/>
              <a:chOff x="0" y="0"/>
              <a:chExt cx="2670767" cy="1062664"/>
            </a:xfrm>
          </p:grpSpPr>
          <p:sp>
            <p:nvSpPr>
              <p:cNvPr id="6"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7" name="功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功能测试用例</a:t>
                </a:r>
              </a:p>
            </p:txBody>
          </p:sp>
        </p:grpSp>
        <p:grpSp>
          <p:nvGrpSpPr>
            <p:cNvPr id="8" name="接口测试用例"/>
            <p:cNvGrpSpPr/>
            <p:nvPr/>
          </p:nvGrpSpPr>
          <p:grpSpPr>
            <a:xfrm>
              <a:off x="-1" y="0"/>
              <a:ext cx="2670768" cy="1062664"/>
              <a:chOff x="0" y="0"/>
              <a:chExt cx="2670766" cy="1062663"/>
            </a:xfrm>
          </p:grpSpPr>
          <p:sp>
            <p:nvSpPr>
              <p:cNvPr id="9" name="形状"/>
              <p:cNvSpPr/>
              <p:nvPr/>
            </p:nvSpPr>
            <p:spPr>
              <a:xfrm>
                <a:off x="0" y="-1"/>
                <a:ext cx="2670767" cy="1062665"/>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 name="接口测试用例"/>
              <p:cNvSpPr txBox="1"/>
              <p:nvPr/>
            </p:nvSpPr>
            <p:spPr>
              <a:xfrm>
                <a:off x="-1" y="160492"/>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接口测试用例</a:t>
                </a:r>
              </a:p>
            </p:txBody>
          </p:sp>
        </p:grpSp>
        <p:grpSp>
          <p:nvGrpSpPr>
            <p:cNvPr id="11" name="接口场景用例"/>
            <p:cNvGrpSpPr/>
            <p:nvPr/>
          </p:nvGrpSpPr>
          <p:grpSpPr>
            <a:xfrm>
              <a:off x="-1" y="1194269"/>
              <a:ext cx="2670768" cy="1062666"/>
              <a:chOff x="0" y="0"/>
              <a:chExt cx="2670766" cy="1062664"/>
            </a:xfrm>
          </p:grpSpPr>
          <p:sp>
            <p:nvSpPr>
              <p:cNvPr id="12" name="形状"/>
              <p:cNvSpPr/>
              <p:nvPr/>
            </p:nvSpPr>
            <p:spPr>
              <a:xfrm>
                <a:off x="0" y="-1"/>
                <a:ext cx="2670767"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3" name="接口场景用例"/>
              <p:cNvSpPr txBox="1"/>
              <p:nvPr/>
            </p:nvSpPr>
            <p:spPr>
              <a:xfrm>
                <a:off x="-1" y="160493"/>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接口场景用例</a:t>
                </a:r>
              </a:p>
            </p:txBody>
          </p:sp>
        </p:grpSp>
        <p:grpSp>
          <p:nvGrpSpPr>
            <p:cNvPr id="14" name="性能测试用例"/>
            <p:cNvGrpSpPr/>
            <p:nvPr/>
          </p:nvGrpSpPr>
          <p:grpSpPr>
            <a:xfrm>
              <a:off x="3216080" y="1194269"/>
              <a:ext cx="2670769" cy="1062666"/>
              <a:chOff x="0" y="0"/>
              <a:chExt cx="2670767" cy="1062664"/>
            </a:xfrm>
          </p:grpSpPr>
          <p:sp>
            <p:nvSpPr>
              <p:cNvPr id="15"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6" name="性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性能测试用例</a:t>
                </a:r>
              </a:p>
            </p:txBody>
          </p:sp>
        </p:grpSp>
        <p:grpSp>
          <p:nvGrpSpPr>
            <p:cNvPr id="17" name="UI 测试用例"/>
            <p:cNvGrpSpPr/>
            <p:nvPr/>
          </p:nvGrpSpPr>
          <p:grpSpPr>
            <a:xfrm>
              <a:off x="3216080" y="2383498"/>
              <a:ext cx="2670769" cy="1062666"/>
              <a:chOff x="0" y="0"/>
              <a:chExt cx="2670767" cy="1062664"/>
            </a:xfrm>
          </p:grpSpPr>
          <p:sp>
            <p:nvSpPr>
              <p:cNvPr id="18"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9" name="UI 测试场景"/>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p>
                <a:pPr defTabSz="914400">
                  <a:defRPr sz="3100" b="0">
                    <a:solidFill>
                      <a:srgbClr val="FFFFFF"/>
                    </a:solidFill>
                  </a:defRPr>
                </a:pPr>
                <a:r>
                  <a:t>UI 测试</a:t>
                </a:r>
                <a:r>
                  <a:t>场景</a:t>
                </a:r>
              </a:p>
            </p:txBody>
          </p:sp>
        </p:grpSp>
        <p:grpSp>
          <p:nvGrpSpPr>
            <p:cNvPr id="20" name="其他测试用例"/>
            <p:cNvGrpSpPr/>
            <p:nvPr/>
          </p:nvGrpSpPr>
          <p:grpSpPr>
            <a:xfrm>
              <a:off x="-1" y="2396211"/>
              <a:ext cx="2670769" cy="1062666"/>
              <a:chOff x="0" y="0"/>
              <a:chExt cx="2670767" cy="1062664"/>
            </a:xfrm>
          </p:grpSpPr>
          <p:sp>
            <p:nvSpPr>
              <p:cNvPr id="21"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22" name="其他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其他测试用例</a:t>
                </a:r>
              </a:p>
            </p:txBody>
          </p:sp>
        </p:grpSp>
      </p:grpSp>
      <p:sp>
        <p:nvSpPr>
          <p:cNvPr id="23" name="测试计划"/>
          <p:cNvSpPr txBox="1"/>
          <p:nvPr/>
        </p:nvSpPr>
        <p:spPr>
          <a:xfrm>
            <a:off x="16800883" y="4938436"/>
            <a:ext cx="2111661" cy="561975"/>
          </a:xfrm>
          <a:prstGeom prst="rect">
            <a:avLst/>
          </a:prstGeom>
          <a:ln w="12700">
            <a:miter lim="400000"/>
          </a:ln>
        </p:spPr>
        <p:txBody>
          <a:bodyPr lIns="71436" tIns="71436" rIns="71436" bIns="71436" anchor="ctr">
            <a:spAutoFit/>
          </a:bodyPr>
          <a:lstStyle>
            <a:lvl1pPr defTabSz="821690">
              <a:defRPr sz="2400"/>
            </a:lvl1pPr>
          </a:lstStyle>
          <a:p>
            <a:r>
              <a:t>测试计划</a:t>
            </a:r>
          </a:p>
        </p:txBody>
      </p:sp>
      <p:sp>
        <p:nvSpPr>
          <p:cNvPr id="24" name="三角形"/>
          <p:cNvSpPr/>
          <p:nvPr/>
        </p:nvSpPr>
        <p:spPr>
          <a:xfrm>
            <a:off x="14868737" y="5571664"/>
            <a:ext cx="6119209" cy="4663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25" name="测试计划报告"/>
          <p:cNvSpPr txBox="1"/>
          <p:nvPr/>
        </p:nvSpPr>
        <p:spPr>
          <a:xfrm>
            <a:off x="16458646" y="11011105"/>
            <a:ext cx="3102901" cy="561975"/>
          </a:xfrm>
          <a:prstGeom prst="rect">
            <a:avLst/>
          </a:prstGeom>
          <a:ln w="12700">
            <a:miter lim="400000"/>
          </a:ln>
        </p:spPr>
        <p:txBody>
          <a:bodyPr lIns="71436" tIns="71436" rIns="71436" bIns="71436" anchor="ctr">
            <a:spAutoFit/>
          </a:bodyPr>
          <a:lstStyle>
            <a:lvl1pPr defTabSz="821690">
              <a:defRPr sz="2400"/>
            </a:lvl1pPr>
          </a:lstStyle>
          <a:p>
            <a:r>
              <a:t>测试计划报告</a:t>
            </a:r>
          </a:p>
        </p:txBody>
      </p:sp>
      <p:sp>
        <p:nvSpPr>
          <p:cNvPr id="26" name="三角形"/>
          <p:cNvSpPr/>
          <p:nvPr/>
        </p:nvSpPr>
        <p:spPr>
          <a:xfrm>
            <a:off x="14953941" y="10394099"/>
            <a:ext cx="5948801" cy="466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gradFill>
            <a:gsLst>
              <a:gs pos="0">
                <a:srgbClr val="FFFFFF"/>
              </a:gs>
              <a:gs pos="100000">
                <a:srgbClr val="783887"/>
              </a:gs>
            </a:gsLst>
            <a:lin ang="5400000"/>
          </a:gradFill>
          <a:ln w="12700">
            <a:miter lim="400000"/>
          </a:ln>
        </p:spPr>
        <p:txBody>
          <a:bodyPr lIns="71436" tIns="71436" rIns="71436" bIns="71436" anchor="ctr"/>
          <a:lstStyle/>
          <a:p>
            <a:pPr defTabSz="821690">
              <a:defRPr sz="3000" b="0">
                <a:solidFill>
                  <a:srgbClr val="FFFFFF"/>
                </a:solidFill>
              </a:defRPr>
            </a:pPr>
          </a:p>
        </p:txBody>
      </p:sp>
      <p:sp>
        <p:nvSpPr>
          <p:cNvPr id="27" name="缺陷管理"/>
          <p:cNvSpPr txBox="1"/>
          <p:nvPr/>
        </p:nvSpPr>
        <p:spPr>
          <a:xfrm>
            <a:off x="21042033" y="11562109"/>
            <a:ext cx="2111661" cy="561975"/>
          </a:xfrm>
          <a:prstGeom prst="rect">
            <a:avLst/>
          </a:prstGeom>
          <a:ln w="12700">
            <a:miter lim="400000"/>
          </a:ln>
        </p:spPr>
        <p:txBody>
          <a:bodyPr lIns="71436" tIns="71436" rIns="71436" bIns="71436" anchor="ctr">
            <a:spAutoFit/>
          </a:bodyPr>
          <a:lstStyle>
            <a:lvl1pPr defTabSz="821690">
              <a:defRPr sz="2400"/>
            </a:lvl1pPr>
          </a:lstStyle>
          <a:p>
            <a:r>
              <a:t>缺陷管理</a:t>
            </a:r>
          </a:p>
        </p:txBody>
      </p:sp>
      <p:pic>
        <p:nvPicPr>
          <p:cNvPr id="28" name="线条 线条" descr="线条 线条"/>
          <p:cNvPicPr>
            <a:picLocks noChangeAspect="1"/>
          </p:cNvPicPr>
          <p:nvPr/>
        </p:nvPicPr>
        <p:blipFill>
          <a:blip r:embed="rId1"/>
          <a:stretch>
            <a:fillRect/>
          </a:stretch>
        </p:blipFill>
        <p:spPr>
          <a:xfrm rot="11938112">
            <a:off x="19356579" y="11408760"/>
            <a:ext cx="1914286" cy="306698"/>
          </a:xfrm>
          <a:prstGeom prst="rect">
            <a:avLst/>
          </a:prstGeom>
          <a:ln w="12700">
            <a:miter lim="400000"/>
            <a:headEnd/>
            <a:tailEnd/>
          </a:ln>
        </p:spPr>
      </p:pic>
      <p:sp>
        <p:nvSpPr>
          <p:cNvPr id="29" name="矩形"/>
          <p:cNvSpPr/>
          <p:nvPr/>
        </p:nvSpPr>
        <p:spPr>
          <a:xfrm>
            <a:off x="14840049" y="6183522"/>
            <a:ext cx="6176585" cy="3897184"/>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0" name="发起"/>
          <p:cNvSpPr txBox="1"/>
          <p:nvPr/>
        </p:nvSpPr>
        <p:spPr>
          <a:xfrm>
            <a:off x="13506450" y="4891869"/>
            <a:ext cx="1508518"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发起</a:t>
            </a:r>
          </a:p>
        </p:txBody>
      </p:sp>
      <p:sp>
        <p:nvSpPr>
          <p:cNvPr id="31" name="执行"/>
          <p:cNvSpPr txBox="1"/>
          <p:nvPr/>
        </p:nvSpPr>
        <p:spPr>
          <a:xfrm>
            <a:off x="13420498" y="7711919"/>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执行</a:t>
            </a:r>
          </a:p>
        </p:txBody>
      </p:sp>
      <p:sp>
        <p:nvSpPr>
          <p:cNvPr id="32" name="报告"/>
          <p:cNvSpPr txBox="1"/>
          <p:nvPr/>
        </p:nvSpPr>
        <p:spPr>
          <a:xfrm>
            <a:off x="13434823" y="10911906"/>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报告</a:t>
            </a:r>
          </a:p>
        </p:txBody>
      </p:sp>
      <p:sp>
        <p:nvSpPr>
          <p:cNvPr id="33" name="三角形"/>
          <p:cNvSpPr/>
          <p:nvPr/>
        </p:nvSpPr>
        <p:spPr>
          <a:xfrm rot="5400000">
            <a:off x="19437038" y="7901274"/>
            <a:ext cx="4369544" cy="513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34" name="矩形"/>
          <p:cNvSpPr/>
          <p:nvPr/>
        </p:nvSpPr>
        <p:spPr>
          <a:xfrm>
            <a:off x="22173238" y="5830247"/>
            <a:ext cx="1486862" cy="4390292"/>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5" name="矩形 53"/>
          <p:cNvSpPr/>
          <p:nvPr/>
        </p:nvSpPr>
        <p:spPr>
          <a:xfrm>
            <a:off x="22408413" y="5958016"/>
            <a:ext cx="1058079" cy="4091746"/>
          </a:xfrm>
          <a:prstGeom prst="rect">
            <a:avLst/>
          </a:prstGeom>
          <a:solidFill>
            <a:srgbClr val="40404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6" name="文本框 54"/>
          <p:cNvSpPr txBox="1"/>
          <p:nvPr/>
        </p:nvSpPr>
        <p:spPr>
          <a:xfrm>
            <a:off x="22735607" y="6068006"/>
            <a:ext cx="362124" cy="3914775"/>
          </a:xfrm>
          <a:prstGeom prst="rect">
            <a:avLst/>
          </a:prstGeom>
          <a:ln w="12700">
            <a:miter lim="400000"/>
          </a:ln>
        </p:spPr>
        <p:txBody>
          <a:bodyPr lIns="71436" tIns="71436" rIns="71436" bIns="71436" anchor="ctr">
            <a:spAutoFit/>
          </a:bodyPr>
          <a:lstStyle>
            <a:lvl1pPr defTabSz="821690">
              <a:defRPr sz="2400">
                <a:solidFill>
                  <a:srgbClr val="FFFFFF"/>
                </a:solidFill>
              </a:defRPr>
            </a:lvl1pPr>
          </a:lstStyle>
          <a:p>
            <a:r>
              <a:t>全自动化执行与反馈</a:t>
            </a:r>
          </a:p>
        </p:txBody>
      </p:sp>
      <p:sp>
        <p:nvSpPr>
          <p:cNvPr id="37" name="矩形 55"/>
          <p:cNvSpPr/>
          <p:nvPr/>
        </p:nvSpPr>
        <p:spPr>
          <a:xfrm>
            <a:off x="13506450" y="4543425"/>
            <a:ext cx="10515600" cy="7905750"/>
          </a:xfrm>
          <a:prstGeom prst="rect">
            <a:avLst/>
          </a:prstGeom>
          <a:ln w="12700">
            <a:solidFill>
              <a:srgbClr val="000000"/>
            </a:solidFill>
            <a:prstDash val="dashDot"/>
            <a:miter lim="400000"/>
          </a:ln>
        </p:spPr>
        <p:txBody>
          <a:bodyPr lIns="71436" tIns="71436" rIns="71436" bIns="71436" anchor="ctr"/>
          <a:lstStyle/>
          <a:p>
            <a:pPr defTabSz="821690">
              <a:defRPr sz="3000" b="0">
                <a:solidFill>
                  <a:srgbClr val="FFFFFF"/>
                </a:solidFill>
              </a:defRPr>
            </a:pPr>
          </a:p>
        </p:txBody>
      </p:sp>
      <p:sp>
        <p:nvSpPr>
          <p:cNvPr id="38" name="文本框 62"/>
          <p:cNvSpPr txBox="1"/>
          <p:nvPr/>
        </p:nvSpPr>
        <p:spPr>
          <a:xfrm>
            <a:off x="15216804" y="3715711"/>
            <a:ext cx="7040364"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latin typeface="Helvetica"/>
                <a:ea typeface="Helvetica"/>
                <a:cs typeface="Helvetica"/>
                <a:sym typeface="Helvetica"/>
              </a:defRPr>
            </a:pPr>
            <a:r>
              <a:t>MeterSphere </a:t>
            </a:r>
            <a:r>
              <a:t>中的一体化测试计划</a:t>
            </a:r>
          </a:p>
        </p:txBody>
      </p:sp>
      <p:sp>
        <p:nvSpPr>
          <p:cNvPr id="39" name="MeterSphere 测试跟踪核心：覆盖全场景的测试计划"/>
          <p:cNvSpPr txBox="1"/>
          <p:nvPr/>
        </p:nvSpPr>
        <p:spPr>
          <a:xfrm>
            <a:off x="2364105" y="1522474"/>
            <a:ext cx="19655790" cy="1166495"/>
          </a:xfrm>
          <a:prstGeom prst="rect">
            <a:avLst/>
          </a:prstGeom>
          <a:ln w="12700">
            <a:miter lim="400000"/>
          </a:ln>
        </p:spPr>
        <p:txBody>
          <a:bodyPr wrap="none" lIns="91438" tIns="91438" rIns="91438" bIns="91438">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测试跟踪核心：一体化</a:t>
            </a:r>
            <a:r>
              <a:rPr>
                <a:latin typeface="方正黑体简体" panose="02000000000000000000" charset="-122"/>
                <a:ea typeface="方正黑体简体" panose="02000000000000000000" charset="-122"/>
                <a:cs typeface="方正黑体简体" panose="02000000000000000000" charset="-122"/>
              </a:rPr>
              <a:t>全场景的测试计划</a:t>
            </a:r>
            <a:endParaRPr>
              <a:latin typeface="方正黑体简体" panose="02000000000000000000" charset="-122"/>
              <a:ea typeface="方正黑体简体" panose="02000000000000000000" charset="-122"/>
              <a:cs typeface="方正黑体简体" panose="02000000000000000000" charset="-122"/>
            </a:endParaRPr>
          </a:p>
        </p:txBody>
      </p:sp>
      <p:sp>
        <p:nvSpPr>
          <p:cNvPr id="40" name="矩形"/>
          <p:cNvSpPr/>
          <p:nvPr/>
        </p:nvSpPr>
        <p:spPr>
          <a:xfrm>
            <a:off x="-21274" y="-19202"/>
            <a:ext cx="2836835" cy="264974"/>
          </a:xfrm>
          <a:prstGeom prst="rect">
            <a:avLst/>
          </a:prstGeom>
          <a:solidFill>
            <a:srgbClr val="783887">
              <a:alpha val="80000"/>
            </a:srgbClr>
          </a:solidFill>
          <a:ln w="12700">
            <a:miter lim="400000"/>
          </a:ln>
        </p:spPr>
        <p:txBody>
          <a:bodyPr lIns="71436" tIns="71436" rIns="71436" bIns="71436"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grpSp>
        <p:nvGrpSpPr>
          <p:cNvPr id="42" name="成组"/>
          <p:cNvGrpSpPr/>
          <p:nvPr/>
        </p:nvGrpSpPr>
        <p:grpSpPr>
          <a:xfrm>
            <a:off x="323850" y="4524375"/>
            <a:ext cx="10020300" cy="7943850"/>
            <a:chOff x="0" y="0"/>
            <a:chExt cx="10020300" cy="7943850"/>
          </a:xfrm>
        </p:grpSpPr>
        <p:sp>
          <p:nvSpPr>
            <p:cNvPr id="43" name="矩形 2"/>
            <p:cNvSpPr txBox="1"/>
            <p:nvPr/>
          </p:nvSpPr>
          <p:spPr>
            <a:xfrm>
              <a:off x="2752725" y="3636962"/>
              <a:ext cx="5314950" cy="650875"/>
            </a:xfrm>
            <a:prstGeom prst="rect">
              <a:avLst/>
            </a:prstGeom>
            <a:noFill/>
            <a:ln w="12700" cap="flat">
              <a:noFill/>
              <a:miter lim="400000"/>
            </a:ln>
            <a:effectLst/>
          </p:spPr>
          <p:txBody>
            <a:bodyPr wrap="square" lIns="71436" tIns="71436" rIns="71436" bIns="71436" numCol="1" anchor="ctr">
              <a:spAutoFit/>
            </a:bodyPr>
            <a:lstStyle>
              <a:lvl1pPr defTabSz="821690">
                <a:defRPr sz="2800">
                  <a:solidFill>
                    <a:srgbClr val="FFFFFF"/>
                  </a:solidFill>
                </a:defRPr>
              </a:lvl1pPr>
            </a:lstStyle>
            <a:p>
              <a:r>
                <a:t>测试管理一体化</a:t>
              </a:r>
            </a:p>
          </p:txBody>
        </p:sp>
        <p:sp>
          <p:nvSpPr>
            <p:cNvPr id="44" name="矩形 3"/>
            <p:cNvSpPr/>
            <p:nvPr/>
          </p:nvSpPr>
          <p:spPr>
            <a:xfrm>
              <a:off x="128019" y="134296"/>
              <a:ext cx="4267818" cy="676275"/>
            </a:xfrm>
            <a:prstGeom prst="rect">
              <a:avLst/>
            </a:prstGeom>
            <a:solidFill>
              <a:srgbClr val="783887"/>
            </a:solid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测试目标 </a:t>
              </a:r>
              <a:r>
                <a:t>&amp; </a:t>
              </a:r>
              <a:r>
                <a:t>需求 </a:t>
              </a:r>
              <a:r>
                <a:t>&amp; </a:t>
              </a:r>
              <a:r>
                <a:t>策略</a:t>
              </a:r>
            </a:p>
          </p:txBody>
        </p:sp>
        <p:sp>
          <p:nvSpPr>
            <p:cNvPr id="45" name="矩形 4"/>
            <p:cNvSpPr/>
            <p:nvPr/>
          </p:nvSpPr>
          <p:spPr>
            <a:xfrm>
              <a:off x="284753" y="1714946"/>
              <a:ext cx="3639672" cy="676275"/>
            </a:xfrm>
            <a:prstGeom prst="rect">
              <a:avLst/>
            </a:prstGeom>
            <a:solidFill>
              <a:srgbClr val="783887"/>
            </a:solidFill>
            <a:ln w="12700" cap="flat">
              <a:noFill/>
              <a:miter lim="400000"/>
            </a:ln>
            <a:effectLst/>
          </p:spPr>
          <p:txBody>
            <a:bodyPr wrap="square" lIns="71436" tIns="71436" rIns="71436" bIns="71436" numCol="1" anchor="ctr">
              <a:spAutoFit/>
            </a:bodyPr>
            <a:lstStyle>
              <a:lvl1pPr defTabSz="821690">
                <a:defRPr sz="3000" b="0">
                  <a:solidFill>
                    <a:srgbClr val="FFFFFF"/>
                  </a:solidFill>
                </a:defRPr>
              </a:lvl1pPr>
            </a:lstStyle>
            <a:p>
              <a:r>
                <a:t>测试计划制定</a:t>
              </a:r>
            </a:p>
          </p:txBody>
        </p:sp>
        <p:sp>
          <p:nvSpPr>
            <p:cNvPr id="46" name="矩形 5"/>
            <p:cNvSpPr/>
            <p:nvPr/>
          </p:nvSpPr>
          <p:spPr>
            <a:xfrm>
              <a:off x="5684894" y="892012"/>
              <a:ext cx="1704150" cy="2287353"/>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47" name="文本框 6"/>
            <p:cNvSpPr txBox="1"/>
            <p:nvPr/>
          </p:nvSpPr>
          <p:spPr>
            <a:xfrm>
              <a:off x="5732724" y="1458522"/>
              <a:ext cx="1608490" cy="1158875"/>
            </a:xfrm>
            <a:prstGeom prst="rect">
              <a:avLst/>
            </a:prstGeom>
            <a:noFill/>
            <a:ln w="12700" cap="flat">
              <a:noFill/>
              <a:miter lim="400000"/>
            </a:ln>
            <a:effectLst/>
          </p:spPr>
          <p:txBody>
            <a:bodyPr wrap="square" lIns="71436" tIns="71436" rIns="71436" bIns="71436" numCol="1" anchor="ctr">
              <a:spAutoFit/>
            </a:bodyPr>
            <a:lstStyle>
              <a:lvl1pPr defTabSz="821690">
                <a:defRPr sz="2800" b="0">
                  <a:solidFill>
                    <a:srgbClr val="FFFFFF"/>
                  </a:solidFill>
                </a:defRPr>
              </a:lvl1pPr>
            </a:lstStyle>
            <a:p>
              <a:r>
                <a:t>测试计划人工执行</a:t>
              </a:r>
            </a:p>
          </p:txBody>
        </p:sp>
        <p:sp>
          <p:nvSpPr>
            <p:cNvPr id="48" name="直接箭头连接符 7"/>
            <p:cNvSpPr/>
            <p:nvPr/>
          </p:nvSpPr>
          <p:spPr>
            <a:xfrm>
              <a:off x="2104589" y="775400"/>
              <a:ext cx="1" cy="97471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49" name="文本框 8"/>
            <p:cNvSpPr txBox="1"/>
            <p:nvPr/>
          </p:nvSpPr>
          <p:spPr>
            <a:xfrm>
              <a:off x="251136" y="2434928"/>
              <a:ext cx="3908613" cy="1190625"/>
            </a:xfrm>
            <a:prstGeom prst="rect">
              <a:avLst/>
            </a:prstGeom>
            <a:noFill/>
            <a:ln w="12700" cap="flat">
              <a:noFill/>
              <a:miter lim="400000"/>
            </a:ln>
            <a:effectLst/>
          </p:spPr>
          <p:txBody>
            <a:bodyPr wrap="square" lIns="71436" tIns="71436" rIns="71436" bIns="71436" numCol="1" anchor="ctr">
              <a:spAutoFit/>
            </a:bodyPr>
            <a:lstStyle>
              <a:lvl1pPr algn="l" defTabSz="821690">
                <a:lnSpc>
                  <a:spcPct val="150000"/>
                </a:lnSpc>
                <a:defRPr sz="2400" b="0"/>
              </a:lvl1pPr>
            </a:lstStyle>
            <a:p>
              <a:r>
                <a:t>制定测试的责任人、范围、方法、资源和进度等</a:t>
              </a:r>
            </a:p>
          </p:txBody>
        </p:sp>
        <p:sp>
          <p:nvSpPr>
            <p:cNvPr id="50" name="直接箭头连接符 9"/>
            <p:cNvSpPr/>
            <p:nvPr/>
          </p:nvSpPr>
          <p:spPr>
            <a:xfrm flipV="1">
              <a:off x="3924424" y="2034033"/>
              <a:ext cx="1760471" cy="190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51" name="组合 16"/>
            <p:cNvGrpSpPr/>
            <p:nvPr/>
          </p:nvGrpSpPr>
          <p:grpSpPr>
            <a:xfrm>
              <a:off x="4285770" y="5307403"/>
              <a:ext cx="793632" cy="2536167"/>
              <a:chOff x="0" y="0"/>
              <a:chExt cx="793631" cy="2536165"/>
            </a:xfrm>
          </p:grpSpPr>
          <p:sp>
            <p:nvSpPr>
              <p:cNvPr id="52" name="矩形 3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3" name="文本框 3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接口测试</a:t>
                </a:r>
              </a:p>
            </p:txBody>
          </p:sp>
        </p:grpSp>
        <p:grpSp>
          <p:nvGrpSpPr>
            <p:cNvPr id="54" name="组合 17"/>
            <p:cNvGrpSpPr/>
            <p:nvPr/>
          </p:nvGrpSpPr>
          <p:grpSpPr>
            <a:xfrm>
              <a:off x="3318654" y="5307403"/>
              <a:ext cx="793632" cy="2536167"/>
              <a:chOff x="0" y="0"/>
              <a:chExt cx="793631" cy="2536165"/>
            </a:xfrm>
          </p:grpSpPr>
          <p:sp>
            <p:nvSpPr>
              <p:cNvPr id="55" name="矩形 3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6" name="文本框 3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功能测试</a:t>
                </a:r>
              </a:p>
            </p:txBody>
          </p:sp>
        </p:grpSp>
        <p:grpSp>
          <p:nvGrpSpPr>
            <p:cNvPr id="57" name="组合 18"/>
            <p:cNvGrpSpPr/>
            <p:nvPr/>
          </p:nvGrpSpPr>
          <p:grpSpPr>
            <a:xfrm>
              <a:off x="5252887" y="5307403"/>
              <a:ext cx="793632" cy="2536167"/>
              <a:chOff x="0" y="0"/>
              <a:chExt cx="793631" cy="2536165"/>
            </a:xfrm>
          </p:grpSpPr>
          <p:sp>
            <p:nvSpPr>
              <p:cNvPr id="58" name="矩形 31"/>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9" name="文本框 32"/>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性能测试</a:t>
                </a:r>
              </a:p>
            </p:txBody>
          </p:sp>
        </p:grpSp>
        <p:grpSp>
          <p:nvGrpSpPr>
            <p:cNvPr id="60" name="组合 21"/>
            <p:cNvGrpSpPr/>
            <p:nvPr/>
          </p:nvGrpSpPr>
          <p:grpSpPr>
            <a:xfrm>
              <a:off x="8154238" y="5307403"/>
              <a:ext cx="793632" cy="2536167"/>
              <a:chOff x="0" y="0"/>
              <a:chExt cx="793631" cy="2536165"/>
            </a:xfrm>
          </p:grpSpPr>
          <p:sp>
            <p:nvSpPr>
              <p:cNvPr id="61" name="矩形 2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2" name="文本框 2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安全测试</a:t>
                </a:r>
              </a:p>
            </p:txBody>
          </p:sp>
        </p:grpSp>
        <p:grpSp>
          <p:nvGrpSpPr>
            <p:cNvPr id="63" name="组合 22"/>
            <p:cNvGrpSpPr/>
            <p:nvPr/>
          </p:nvGrpSpPr>
          <p:grpSpPr>
            <a:xfrm>
              <a:off x="9121356" y="5307403"/>
              <a:ext cx="793632" cy="2536167"/>
              <a:chOff x="0" y="0"/>
              <a:chExt cx="793631" cy="2536165"/>
            </a:xfrm>
          </p:grpSpPr>
          <p:sp>
            <p:nvSpPr>
              <p:cNvPr id="64" name="矩形 2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5" name="文本框 2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其他测试</a:t>
                </a:r>
              </a:p>
            </p:txBody>
          </p:sp>
        </p:grpSp>
        <p:sp>
          <p:nvSpPr>
            <p:cNvPr id="66" name="文本框 11"/>
            <p:cNvSpPr txBox="1"/>
            <p:nvPr/>
          </p:nvSpPr>
          <p:spPr>
            <a:xfrm>
              <a:off x="7674636" y="3346337"/>
              <a:ext cx="1155941" cy="561975"/>
            </a:xfrm>
            <a:prstGeom prst="rect">
              <a:avLst/>
            </a:prstGeom>
            <a:noFill/>
            <a:ln w="12700" cap="flat">
              <a:noFill/>
              <a:miter lim="400000"/>
            </a:ln>
            <a:effectLst/>
          </p:spPr>
          <p:txBody>
            <a:bodyPr wrap="square" lIns="71436" tIns="71436" rIns="71436" bIns="71436" numCol="1" anchor="ctr">
              <a:spAutoFit/>
            </a:bodyPr>
            <a:lstStyle>
              <a:lvl1pPr defTabSz="821690">
                <a:defRPr sz="2400"/>
              </a:lvl1pPr>
            </a:lstStyle>
            <a:p>
              <a:r>
                <a:t>测试项</a:t>
              </a:r>
            </a:p>
          </p:txBody>
        </p:sp>
        <p:sp>
          <p:nvSpPr>
            <p:cNvPr id="67" name="右大括号 12"/>
            <p:cNvSpPr/>
            <p:nvPr/>
          </p:nvSpPr>
          <p:spPr>
            <a:xfrm rot="16200000">
              <a:off x="6180824" y="1102743"/>
              <a:ext cx="776381" cy="5676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0"/>
                    <a:pt x="10800" y="246"/>
                  </a:cubicBezTo>
                  <a:lnTo>
                    <a:pt x="10800" y="10554"/>
                  </a:lnTo>
                  <a:cubicBezTo>
                    <a:pt x="10800" y="10690"/>
                    <a:pt x="15635" y="10800"/>
                    <a:pt x="21600" y="10800"/>
                  </a:cubicBezTo>
                  <a:cubicBezTo>
                    <a:pt x="15635" y="10800"/>
                    <a:pt x="10800" y="10910"/>
                    <a:pt x="10800" y="11046"/>
                  </a:cubicBezTo>
                  <a:lnTo>
                    <a:pt x="10800" y="21354"/>
                  </a:lnTo>
                  <a:cubicBezTo>
                    <a:pt x="10800" y="21490"/>
                    <a:pt x="5965" y="21600"/>
                    <a:pt x="0" y="21600"/>
                  </a:cubicBezTo>
                </a:path>
              </a:pathLst>
            </a:custGeom>
            <a:noFill/>
            <a:ln w="50800" cap="flat">
              <a:solidFill>
                <a:srgbClr val="000000"/>
              </a:solidFill>
              <a:prstDash val="solid"/>
              <a:miter lim="400000"/>
            </a:ln>
            <a:effectLst/>
          </p:spPr>
          <p:txBody>
            <a:bodyPr wrap="square" lIns="71436" tIns="71436" rIns="71436" bIns="71436" numCol="1" anchor="t">
              <a:noAutofit/>
            </a:bodyPr>
            <a:lstStyle/>
            <a:p>
              <a:pPr algn="l" defTabSz="914400">
                <a:defRPr sz="1800" b="0"/>
              </a:pPr>
            </a:p>
          </p:txBody>
        </p:sp>
        <p:sp>
          <p:nvSpPr>
            <p:cNvPr id="68" name="矩形 13"/>
            <p:cNvSpPr/>
            <p:nvPr/>
          </p:nvSpPr>
          <p:spPr>
            <a:xfrm>
              <a:off x="3314700" y="4343400"/>
              <a:ext cx="6629400" cy="819150"/>
            </a:xfrm>
            <a:prstGeom prst="rect">
              <a:avLst/>
            </a:prstGeom>
            <a:solidFill>
              <a:srgbClr val="928104"/>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9" name="文本框 14"/>
            <p:cNvSpPr txBox="1"/>
            <p:nvPr/>
          </p:nvSpPr>
          <p:spPr>
            <a:xfrm>
              <a:off x="3543300" y="4395787"/>
              <a:ext cx="6191250"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defRPr>
              </a:lvl1pPr>
            </a:lstStyle>
            <a:p>
              <a:r>
                <a:t>大量的人工确认与结果反馈机制</a:t>
              </a:r>
            </a:p>
          </p:txBody>
        </p:sp>
        <p:sp>
          <p:nvSpPr>
            <p:cNvPr id="70" name="矩形 15"/>
            <p:cNvSpPr/>
            <p:nvPr/>
          </p:nvSpPr>
          <p:spPr>
            <a:xfrm>
              <a:off x="0" y="0"/>
              <a:ext cx="10020300" cy="7943850"/>
            </a:xfrm>
            <a:prstGeom prst="rect">
              <a:avLst/>
            </a:prstGeom>
            <a:noFill/>
            <a:ln w="12700" cap="flat">
              <a:solidFill>
                <a:srgbClr val="000000"/>
              </a:solidFill>
              <a:prstDash val="dashDot"/>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71" name="UI…"/>
            <p:cNvSpPr/>
            <p:nvPr/>
          </p:nvSpPr>
          <p:spPr>
            <a:xfrm>
              <a:off x="6199768"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defRPr sz="2800" b="0">
                  <a:solidFill>
                    <a:srgbClr val="FFFFFF"/>
                  </a:solidFill>
                  <a:latin typeface="+mn-lt"/>
                  <a:ea typeface="+mn-ea"/>
                  <a:cs typeface="+mn-cs"/>
                  <a:sym typeface="Helvetica Neue Medium" panose="02000503000000020004"/>
                </a:defRPr>
              </a:pPr>
              <a:r>
                <a:t>UI</a:t>
              </a:r>
            </a:p>
            <a:p>
              <a:pPr>
                <a:defRPr sz="2800" b="0">
                  <a:solidFill>
                    <a:srgbClr val="FFFFFF"/>
                  </a:solidFill>
                  <a:latin typeface="+mn-lt"/>
                  <a:ea typeface="+mn-ea"/>
                  <a:cs typeface="+mn-cs"/>
                  <a:sym typeface="Helvetica Neue Medium" panose="02000503000000020004"/>
                </a:defRPr>
              </a:pPr>
              <a:r>
                <a:t>测</a:t>
              </a:r>
            </a:p>
            <a:p>
              <a:pPr>
                <a:defRPr sz="2800" b="0">
                  <a:solidFill>
                    <a:srgbClr val="FFFFFF"/>
                  </a:solidFill>
                  <a:latin typeface="+mn-lt"/>
                  <a:ea typeface="+mn-ea"/>
                  <a:cs typeface="+mn-cs"/>
                  <a:sym typeface="Helvetica Neue Medium" panose="02000503000000020004"/>
                </a:defRPr>
              </a:pPr>
              <a:r>
                <a:t>试</a:t>
              </a:r>
            </a:p>
          </p:txBody>
        </p:sp>
        <p:sp>
          <p:nvSpPr>
            <p:cNvPr id="72" name="A…"/>
            <p:cNvSpPr/>
            <p:nvPr/>
          </p:nvSpPr>
          <p:spPr>
            <a:xfrm>
              <a:off x="7163815"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lnSpc>
                  <a:spcPct val="90000"/>
                </a:lnSpc>
                <a:defRPr sz="2800" b="0">
                  <a:solidFill>
                    <a:srgbClr val="FFFFFF"/>
                  </a:solidFill>
                  <a:latin typeface="+mn-lt"/>
                  <a:ea typeface="+mn-ea"/>
                  <a:cs typeface="+mn-cs"/>
                  <a:sym typeface="Helvetica Neue Medium" panose="02000503000000020004"/>
                </a:defRPr>
              </a:pPr>
              <a:r>
                <a:t>A</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测</a:t>
              </a:r>
            </a:p>
            <a:p>
              <a:pPr>
                <a:lnSpc>
                  <a:spcPct val="90000"/>
                </a:lnSpc>
                <a:defRPr sz="2800" b="0">
                  <a:solidFill>
                    <a:srgbClr val="FFFFFF"/>
                  </a:solidFill>
                  <a:latin typeface="+mn-lt"/>
                  <a:ea typeface="+mn-ea"/>
                  <a:cs typeface="+mn-cs"/>
                  <a:sym typeface="Helvetica Neue Medium" panose="02000503000000020004"/>
                </a:defRPr>
              </a:pPr>
              <a:r>
                <a:t>试</a:t>
              </a:r>
            </a:p>
          </p:txBody>
        </p:sp>
      </p:gr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00000000000000000" charset="-122"/>
                <a:ea typeface="方正黑体简体" panose="02000000000000000000" charset="-122"/>
              </a:rPr>
              <a:t>测试跟踪</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MeterSphere 测试跟踪核心：测试任务量化"/>
          <p:cNvSpPr txBox="1"/>
          <p:nvPr/>
        </p:nvSpPr>
        <p:spPr>
          <a:xfrm>
            <a:off x="4416108" y="1530108"/>
            <a:ext cx="155517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 </a:t>
            </a:r>
            <a:r>
              <a:rPr>
                <a:latin typeface="方正黑体简体" panose="02000000000000000000" charset="-122"/>
                <a:ea typeface="方正黑体简体" panose="02000000000000000000" charset="-122"/>
                <a:cs typeface="方正黑体简体" panose="02000000000000000000" charset="-122"/>
              </a:rPr>
              <a:t>测试跟踪核心：</a:t>
            </a:r>
            <a:r>
              <a:rPr>
                <a:latin typeface="方正黑体简体" panose="02000000000000000000" charset="-122"/>
                <a:ea typeface="方正黑体简体" panose="02000000000000000000" charset="-122"/>
                <a:cs typeface="方正黑体简体" panose="02000000000000000000" charset="-122"/>
              </a:rPr>
              <a:t>测试任务量化</a:t>
            </a:r>
            <a:endParaRPr>
              <a:latin typeface="方正黑体简体" panose="02000000000000000000" charset="-122"/>
              <a:ea typeface="方正黑体简体" panose="02000000000000000000" charset="-122"/>
              <a:cs typeface="方正黑体简体" panose="02000000000000000000" charset="-122"/>
            </a:endParaRPr>
          </a:p>
        </p:txBody>
      </p:sp>
      <p:sp>
        <p:nvSpPr>
          <p:cNvPr id="6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658" name="- 对测试任务进行跟踪，量化测试任务进度与测试数据 -"/>
          <p:cNvSpPr txBox="1"/>
          <p:nvPr/>
        </p:nvSpPr>
        <p:spPr>
          <a:xfrm>
            <a:off x="6551459" y="3047999"/>
            <a:ext cx="112297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对测试任务进行跟踪，量化测试任务进度与测试数据 -</a:t>
            </a:r>
          </a:p>
        </p:txBody>
      </p:sp>
      <p:pic>
        <p:nvPicPr>
          <p:cNvPr id="659" name="图像" descr="图像"/>
          <p:cNvPicPr>
            <a:picLocks noChangeAspect="1"/>
          </p:cNvPicPr>
          <p:nvPr/>
        </p:nvPicPr>
        <p:blipFill>
          <a:blip r:embed="rId1"/>
          <a:stretch>
            <a:fillRect/>
          </a:stretch>
        </p:blipFill>
        <p:spPr>
          <a:xfrm>
            <a:off x="707698" y="4017886"/>
            <a:ext cx="10282755" cy="9245517"/>
          </a:xfrm>
          <a:prstGeom prst="rect">
            <a:avLst/>
          </a:prstGeom>
          <a:ln w="12700">
            <a:miter lim="400000"/>
            <a:headEnd/>
            <a:tailEnd/>
          </a:ln>
        </p:spPr>
      </p:pic>
      <p:pic>
        <p:nvPicPr>
          <p:cNvPr id="660" name="图像" descr="图像"/>
          <p:cNvPicPr>
            <a:picLocks noChangeAspect="1"/>
          </p:cNvPicPr>
          <p:nvPr/>
        </p:nvPicPr>
        <p:blipFill>
          <a:blip r:embed="rId2"/>
          <a:stretch>
            <a:fillRect/>
          </a:stretch>
        </p:blipFill>
        <p:spPr>
          <a:xfrm>
            <a:off x="10990452" y="5183639"/>
            <a:ext cx="12909072" cy="6914012"/>
          </a:xfrm>
          <a:prstGeom prst="rect">
            <a:avLst/>
          </a:prstGeom>
          <a:ln w="12700">
            <a:miter lim="400000"/>
            <a:headEnd/>
            <a:tailEnd/>
          </a:ln>
        </p:spPr>
      </p:pic>
      <p:sp>
        <p:nvSpPr>
          <p:cNvPr id="581"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00000000000000000" charset="-122"/>
                <a:ea typeface="方正黑体简体" panose="02000000000000000000" charset="-122"/>
              </a:rPr>
              <a:t>测试跟踪</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矩形 141"/>
          <p:cNvSpPr/>
          <p:nvPr/>
        </p:nvSpPr>
        <p:spPr>
          <a:xfrm>
            <a:off x="14041961" y="10796554"/>
            <a:ext cx="3143533" cy="2202135"/>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3" name="矩形 140"/>
          <p:cNvSpPr/>
          <p:nvPr/>
        </p:nvSpPr>
        <p:spPr>
          <a:xfrm>
            <a:off x="10758836" y="10821010"/>
            <a:ext cx="3124827"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4" name="矩形 139"/>
          <p:cNvSpPr/>
          <p:nvPr/>
        </p:nvSpPr>
        <p:spPr>
          <a:xfrm>
            <a:off x="7436991" y="10829489"/>
            <a:ext cx="3143534"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5" name="矩形 138"/>
          <p:cNvSpPr/>
          <p:nvPr/>
        </p:nvSpPr>
        <p:spPr>
          <a:xfrm>
            <a:off x="4114650" y="10821019"/>
            <a:ext cx="3143532" cy="2202134"/>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6" name="一、测试跟踪"/>
          <p:cNvSpPr txBox="1"/>
          <p:nvPr/>
        </p:nvSpPr>
        <p:spPr>
          <a:xfrm>
            <a:off x="21059" y="2539999"/>
            <a:ext cx="24341882" cy="777875"/>
          </a:xfrm>
          <a:prstGeom prst="rect">
            <a:avLst/>
          </a:prstGeom>
          <a:ln w="12700">
            <a:miter lim="400000"/>
          </a:ln>
        </p:spPr>
        <p:txBody>
          <a:bodyPr lIns="71436" tIns="71436" rIns="71436" bIns="71436" anchor="ctr">
            <a:spAutoFit/>
          </a:bodyPr>
          <a:lstStyle/>
          <a:p>
            <a:pPr defTabSz="821690">
              <a:spcBef>
                <a:spcPts val="5900"/>
              </a:spcBef>
              <a:defRPr sz="3600" b="0">
                <a:solidFill>
                  <a:srgbClr val="5E5E5E"/>
                </a:solidFill>
                <a:latin typeface="Helvetica"/>
                <a:ea typeface="Helvetica"/>
                <a:cs typeface="Helvetica"/>
                <a:sym typeface="Helvetica"/>
              </a:defRPr>
            </a:pPr>
            <a:r>
              <a:t>- </a:t>
            </a:r>
            <a:r>
              <a:t>解决现有接口测试的问题，覆盖多种接口协议，自由组合接口自动化测试场景 </a:t>
            </a:r>
            <a:r>
              <a:t>-</a:t>
            </a:r>
          </a:p>
        </p:txBody>
      </p:sp>
      <p:sp>
        <p:nvSpPr>
          <p:cNvPr id="1047" name="MeterSphere 的关键架构设计之二：团队协作及多租户模型"/>
          <p:cNvSpPr txBox="1"/>
          <p:nvPr/>
        </p:nvSpPr>
        <p:spPr>
          <a:xfrm>
            <a:off x="1" y="144205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灵活的接口场景编排设计</a:t>
            </a:r>
            <a:endParaRPr>
              <a:latin typeface="方正黑体简体" panose="02000000000000000000" charset="-122"/>
              <a:ea typeface="方正黑体简体" panose="02000000000000000000" charset="-122"/>
              <a:cs typeface="方正黑体简体" panose="02000000000000000000" charset="-122"/>
            </a:endParaRPr>
          </a:p>
        </p:txBody>
      </p:sp>
      <p:grpSp>
        <p:nvGrpSpPr>
          <p:cNvPr id="1050" name="组合 56"/>
          <p:cNvGrpSpPr/>
          <p:nvPr/>
        </p:nvGrpSpPr>
        <p:grpSpPr>
          <a:xfrm>
            <a:off x="753898" y="10241561"/>
            <a:ext cx="3143535" cy="522184"/>
            <a:chOff x="0" y="64346"/>
            <a:chExt cx="3143533" cy="522183"/>
          </a:xfrm>
        </p:grpSpPr>
        <p:sp>
          <p:nvSpPr>
            <p:cNvPr id="1048" name="矩形 57"/>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49" name="文本框 58"/>
            <p:cNvSpPr/>
            <p:nvPr/>
          </p:nvSpPr>
          <p:spPr>
            <a:xfrm>
              <a:off x="403352" y="325437"/>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接口管理</a:t>
              </a:r>
            </a:p>
          </p:txBody>
        </p:sp>
      </p:grpSp>
      <p:grpSp>
        <p:nvGrpSpPr>
          <p:cNvPr id="1053" name="组合 66"/>
          <p:cNvGrpSpPr/>
          <p:nvPr/>
        </p:nvGrpSpPr>
        <p:grpSpPr>
          <a:xfrm>
            <a:off x="4114648" y="10241570"/>
            <a:ext cx="3143534" cy="522185"/>
            <a:chOff x="0" y="64346"/>
            <a:chExt cx="3143533" cy="522184"/>
          </a:xfrm>
        </p:grpSpPr>
        <p:sp>
          <p:nvSpPr>
            <p:cNvPr id="1051" name="矩形 67"/>
            <p:cNvSpPr/>
            <p:nvPr/>
          </p:nvSpPr>
          <p:spPr>
            <a:xfrm>
              <a:off x="0" y="64346"/>
              <a:ext cx="3143534" cy="52218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2" name="文本框 68"/>
            <p:cNvSpPr/>
            <p:nvPr/>
          </p:nvSpPr>
          <p:spPr>
            <a:xfrm>
              <a:off x="403352" y="325438"/>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接口用例</a:t>
              </a:r>
            </a:p>
          </p:txBody>
        </p:sp>
      </p:grpSp>
      <p:grpSp>
        <p:nvGrpSpPr>
          <p:cNvPr id="1056" name="组合 69"/>
          <p:cNvGrpSpPr/>
          <p:nvPr/>
        </p:nvGrpSpPr>
        <p:grpSpPr>
          <a:xfrm>
            <a:off x="7436991" y="10241561"/>
            <a:ext cx="3143534" cy="522184"/>
            <a:chOff x="0" y="64345"/>
            <a:chExt cx="3143533" cy="522183"/>
          </a:xfrm>
        </p:grpSpPr>
        <p:sp>
          <p:nvSpPr>
            <p:cNvPr id="1054" name="矩形 70"/>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783887"/>
                  </a:solidFill>
                </a:defRPr>
              </a:pPr>
            </a:p>
          </p:txBody>
        </p:sp>
        <p:sp>
          <p:nvSpPr>
            <p:cNvPr id="1055" name="文本框 71"/>
            <p:cNvSpPr/>
            <p:nvPr/>
          </p:nvSpPr>
          <p:spPr>
            <a:xfrm>
              <a:off x="230481" y="325437"/>
              <a:ext cx="26825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p>
              <a: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pPr>
              <a:r>
                <a:t>Mock </a:t>
              </a:r>
              <a:r>
                <a:t>服务</a:t>
              </a:r>
            </a:p>
          </p:txBody>
        </p:sp>
      </p:grpSp>
      <p:grpSp>
        <p:nvGrpSpPr>
          <p:cNvPr id="1059" name="组合 72"/>
          <p:cNvGrpSpPr/>
          <p:nvPr/>
        </p:nvGrpSpPr>
        <p:grpSpPr>
          <a:xfrm>
            <a:off x="10740128" y="10241561"/>
            <a:ext cx="3143535" cy="522184"/>
            <a:chOff x="0" y="64346"/>
            <a:chExt cx="3143533" cy="522183"/>
          </a:xfrm>
        </p:grpSpPr>
        <p:sp>
          <p:nvSpPr>
            <p:cNvPr id="1057" name="矩形 73"/>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8" name="文本框 74"/>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逻辑组件</a:t>
              </a:r>
            </a:p>
          </p:txBody>
        </p:sp>
      </p:grpSp>
      <p:sp>
        <p:nvSpPr>
          <p:cNvPr id="1060" name="文本框 77"/>
          <p:cNvSpPr txBox="1"/>
          <p:nvPr/>
        </p:nvSpPr>
        <p:spPr>
          <a:xfrm>
            <a:off x="4444120" y="11008303"/>
            <a:ext cx="2443243"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用例运行管理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前后置脚本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断言与提取</a:t>
            </a:r>
          </a:p>
        </p:txBody>
      </p:sp>
      <p:sp>
        <p:nvSpPr>
          <p:cNvPr id="1061" name="文本框 80"/>
          <p:cNvSpPr txBox="1"/>
          <p:nvPr/>
        </p:nvSpPr>
        <p:spPr>
          <a:xfrm>
            <a:off x="7855966" y="10804336"/>
            <a:ext cx="2305584" cy="2205358"/>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期望列表</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请求参数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响应状态码</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请求头</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请求内容</a:t>
            </a:r>
          </a:p>
        </p:txBody>
      </p:sp>
      <p:sp>
        <p:nvSpPr>
          <p:cNvPr id="1062" name="文本框 83"/>
          <p:cNvSpPr txBox="1"/>
          <p:nvPr/>
        </p:nvSpPr>
        <p:spPr>
          <a:xfrm>
            <a:off x="11181818" y="10984682"/>
            <a:ext cx="2278862" cy="184975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等待控制器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循环控制器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条件控制器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事务控制器</a:t>
            </a:r>
          </a:p>
        </p:txBody>
      </p:sp>
      <p:sp>
        <p:nvSpPr>
          <p:cNvPr id="1063" name="矩形 85"/>
          <p:cNvSpPr/>
          <p:nvPr/>
        </p:nvSpPr>
        <p:spPr>
          <a:xfrm>
            <a:off x="747929" y="8911785"/>
            <a:ext cx="6510254" cy="1198433"/>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64" name="矩形"/>
          <p:cNvSpPr/>
          <p:nvPr/>
        </p:nvSpPr>
        <p:spPr>
          <a:xfrm>
            <a:off x="872757"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5" name="HTTP"/>
          <p:cNvSpPr txBox="1"/>
          <p:nvPr/>
        </p:nvSpPr>
        <p:spPr>
          <a:xfrm>
            <a:off x="923239" y="9500343"/>
            <a:ext cx="11281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HTTP</a:t>
            </a:r>
          </a:p>
        </p:txBody>
      </p:sp>
      <p:sp>
        <p:nvSpPr>
          <p:cNvPr id="1066" name="矩形"/>
          <p:cNvSpPr/>
          <p:nvPr/>
        </p:nvSpPr>
        <p:spPr>
          <a:xfrm>
            <a:off x="2524326"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7" name="TCP"/>
          <p:cNvSpPr txBox="1"/>
          <p:nvPr/>
        </p:nvSpPr>
        <p:spPr>
          <a:xfrm>
            <a:off x="257480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TCP</a:t>
            </a:r>
          </a:p>
        </p:txBody>
      </p:sp>
      <p:sp>
        <p:nvSpPr>
          <p:cNvPr id="1068" name="矩形"/>
          <p:cNvSpPr/>
          <p:nvPr/>
        </p:nvSpPr>
        <p:spPr>
          <a:xfrm>
            <a:off x="4175895"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9" name="SQL"/>
          <p:cNvSpPr txBox="1"/>
          <p:nvPr/>
        </p:nvSpPr>
        <p:spPr>
          <a:xfrm>
            <a:off x="422637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SQL</a:t>
            </a:r>
          </a:p>
        </p:txBody>
      </p:sp>
      <p:sp>
        <p:nvSpPr>
          <p:cNvPr id="1070" name="矩形"/>
          <p:cNvSpPr/>
          <p:nvPr/>
        </p:nvSpPr>
        <p:spPr>
          <a:xfrm>
            <a:off x="5731441" y="9494027"/>
            <a:ext cx="1401914"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1" name="Dubbo"/>
          <p:cNvSpPr txBox="1"/>
          <p:nvPr/>
        </p:nvSpPr>
        <p:spPr>
          <a:xfrm>
            <a:off x="5781924" y="9500343"/>
            <a:ext cx="1300949"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Dubbo</a:t>
            </a:r>
          </a:p>
        </p:txBody>
      </p:sp>
      <p:sp>
        <p:nvSpPr>
          <p:cNvPr id="1072" name="文本框 90"/>
          <p:cNvSpPr txBox="1"/>
          <p:nvPr/>
        </p:nvSpPr>
        <p:spPr>
          <a:xfrm>
            <a:off x="2969704" y="8911785"/>
            <a:ext cx="217466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内置协议</a:t>
            </a:r>
          </a:p>
        </p:txBody>
      </p:sp>
      <p:sp>
        <p:nvSpPr>
          <p:cNvPr id="1073" name="矩形 91"/>
          <p:cNvSpPr/>
          <p:nvPr/>
        </p:nvSpPr>
        <p:spPr>
          <a:xfrm>
            <a:off x="690313" y="3493355"/>
            <a:ext cx="6702298" cy="1727837"/>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74" name="矩形"/>
          <p:cNvSpPr/>
          <p:nvPr/>
        </p:nvSpPr>
        <p:spPr>
          <a:xfrm>
            <a:off x="863154" y="4108987"/>
            <a:ext cx="1651569"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5" name="MQTT"/>
          <p:cNvSpPr txBox="1"/>
          <p:nvPr/>
        </p:nvSpPr>
        <p:spPr>
          <a:xfrm>
            <a:off x="913636" y="4115304"/>
            <a:ext cx="1550605"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MQTT</a:t>
            </a:r>
          </a:p>
        </p:txBody>
      </p:sp>
      <p:sp>
        <p:nvSpPr>
          <p:cNvPr id="1076" name="文本框 93"/>
          <p:cNvSpPr txBox="1"/>
          <p:nvPr/>
        </p:nvSpPr>
        <p:spPr>
          <a:xfrm>
            <a:off x="2656462" y="3476938"/>
            <a:ext cx="276999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插件扩展协议</a:t>
            </a:r>
          </a:p>
        </p:txBody>
      </p:sp>
      <p:sp>
        <p:nvSpPr>
          <p:cNvPr id="1077" name="矩形"/>
          <p:cNvSpPr/>
          <p:nvPr/>
        </p:nvSpPr>
        <p:spPr>
          <a:xfrm>
            <a:off x="2937218" y="4108987"/>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8" name="WebSocket"/>
          <p:cNvSpPr txBox="1"/>
          <p:nvPr/>
        </p:nvSpPr>
        <p:spPr>
          <a:xfrm>
            <a:off x="2987700" y="4115304"/>
            <a:ext cx="2030712"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WebSocket</a:t>
            </a:r>
          </a:p>
        </p:txBody>
      </p:sp>
      <p:sp>
        <p:nvSpPr>
          <p:cNvPr id="1079" name="矩形"/>
          <p:cNvSpPr/>
          <p:nvPr/>
        </p:nvSpPr>
        <p:spPr>
          <a:xfrm>
            <a:off x="863153"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0" name="GRPC"/>
          <p:cNvSpPr txBox="1"/>
          <p:nvPr/>
        </p:nvSpPr>
        <p:spPr>
          <a:xfrm>
            <a:off x="913636"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GRPC</a:t>
            </a:r>
          </a:p>
        </p:txBody>
      </p:sp>
      <p:sp>
        <p:nvSpPr>
          <p:cNvPr id="1081" name="矩形"/>
          <p:cNvSpPr/>
          <p:nvPr/>
        </p:nvSpPr>
        <p:spPr>
          <a:xfrm>
            <a:off x="2937217"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2" name="FTP"/>
          <p:cNvSpPr txBox="1"/>
          <p:nvPr/>
        </p:nvSpPr>
        <p:spPr>
          <a:xfrm>
            <a:off x="2987700"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FTP</a:t>
            </a:r>
          </a:p>
        </p:txBody>
      </p:sp>
      <p:sp>
        <p:nvSpPr>
          <p:cNvPr id="1083" name="矩形"/>
          <p:cNvSpPr/>
          <p:nvPr/>
        </p:nvSpPr>
        <p:spPr>
          <a:xfrm>
            <a:off x="5491387" y="4108987"/>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4" name="Debug"/>
          <p:cNvSpPr txBox="1"/>
          <p:nvPr/>
        </p:nvSpPr>
        <p:spPr>
          <a:xfrm>
            <a:off x="5541869" y="4115304"/>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Debug</a:t>
            </a:r>
          </a:p>
        </p:txBody>
      </p:sp>
      <p:sp>
        <p:nvSpPr>
          <p:cNvPr id="1085" name="矩形"/>
          <p:cNvSpPr/>
          <p:nvPr/>
        </p:nvSpPr>
        <p:spPr>
          <a:xfrm>
            <a:off x="5030485" y="4661313"/>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86" name="自定义扩展"/>
          <p:cNvSpPr txBox="1"/>
          <p:nvPr/>
        </p:nvSpPr>
        <p:spPr>
          <a:xfrm>
            <a:off x="5080968" y="4635879"/>
            <a:ext cx="2030712" cy="5105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自定义扩展</a:t>
            </a:r>
          </a:p>
        </p:txBody>
      </p:sp>
      <p:pic>
        <p:nvPicPr>
          <p:cNvPr id="1087" name="图片 99" descr="图片 99"/>
          <p:cNvPicPr>
            <a:picLocks noChangeAspect="1"/>
          </p:cNvPicPr>
          <p:nvPr/>
        </p:nvPicPr>
        <p:blipFill>
          <a:blip r:embed="rId1"/>
          <a:stretch>
            <a:fillRect/>
          </a:stretch>
        </p:blipFill>
        <p:spPr>
          <a:xfrm>
            <a:off x="739497" y="5866421"/>
            <a:ext cx="6635082" cy="2639140"/>
          </a:xfrm>
          <a:prstGeom prst="rect">
            <a:avLst/>
          </a:prstGeom>
          <a:ln>
            <a:solidFill>
              <a:srgbClr val="363535"/>
            </a:solidFill>
          </a:ln>
        </p:spPr>
      </p:pic>
      <p:sp>
        <p:nvSpPr>
          <p:cNvPr id="1088" name="箭头: 上 100"/>
          <p:cNvSpPr/>
          <p:nvPr/>
        </p:nvSpPr>
        <p:spPr>
          <a:xfrm>
            <a:off x="3434238" y="5323479"/>
            <a:ext cx="768173" cy="4432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89" name="文本框 101"/>
          <p:cNvSpPr txBox="1"/>
          <p:nvPr/>
        </p:nvSpPr>
        <p:spPr>
          <a:xfrm>
            <a:off x="4344151" y="5323479"/>
            <a:ext cx="1752173" cy="510541"/>
          </a:xfrm>
          <a:prstGeom prst="rect">
            <a:avLst/>
          </a:prstGeom>
          <a:ln w="12700">
            <a:miter lim="400000"/>
          </a:ln>
        </p:spPr>
        <p:txBody>
          <a:bodyPr lIns="45719" rIns="45719">
            <a:spAutoFit/>
          </a:bodyPr>
          <a:lstStyle>
            <a:lvl1pPr defTabSz="821690">
              <a:defRPr sz="2400" b="0">
                <a:latin typeface="Apple Braille" panose="05000000000000000000"/>
                <a:ea typeface="Apple Braille" panose="05000000000000000000"/>
                <a:cs typeface="Apple Braille" panose="05000000000000000000"/>
                <a:sym typeface="Apple Braille" panose="05000000000000000000"/>
              </a:defRPr>
            </a:lvl1pPr>
          </a:lstStyle>
          <a:p>
            <a:r>
              <a:t>按需扩展</a:t>
            </a:r>
          </a:p>
        </p:txBody>
      </p:sp>
      <p:sp>
        <p:nvSpPr>
          <p:cNvPr id="1090" name="矩形 102"/>
          <p:cNvSpPr/>
          <p:nvPr/>
        </p:nvSpPr>
        <p:spPr>
          <a:xfrm>
            <a:off x="9612434" y="4338999"/>
            <a:ext cx="4309972" cy="962307"/>
          </a:xfrm>
          <a:prstGeom prst="rect">
            <a:avLst/>
          </a:prstGeom>
          <a:solidFill>
            <a:srgbClr val="783887"/>
          </a:solidFill>
          <a:ln w="12700">
            <a:miter lim="400000"/>
          </a:ln>
        </p:spPr>
        <p:txBody>
          <a:bodyPr lIns="71436" tIns="71436" rIns="71436" bIns="71436" anchor="ctr"/>
          <a:lstStyle/>
          <a:p>
            <a:pPr defTabSz="821690">
              <a:defRPr sz="3000">
                <a:solidFill>
                  <a:srgbClr val="FFFFFF"/>
                </a:solidFill>
              </a:defRPr>
            </a:pPr>
          </a:p>
        </p:txBody>
      </p:sp>
      <p:sp>
        <p:nvSpPr>
          <p:cNvPr id="1091" name="文本框 103"/>
          <p:cNvSpPr txBox="1"/>
          <p:nvPr/>
        </p:nvSpPr>
        <p:spPr>
          <a:xfrm>
            <a:off x="9842360" y="4393114"/>
            <a:ext cx="3775139" cy="854077"/>
          </a:xfrm>
          <a:prstGeom prst="rect">
            <a:avLst/>
          </a:prstGeom>
          <a:ln w="12700">
            <a:miter lim="400000"/>
          </a:ln>
        </p:spPr>
        <p:txBody>
          <a:bodyPr lIns="71438" tIns="71438" rIns="71438" bIns="71438" anchor="ctr">
            <a:spAutoFit/>
          </a:bodyPr>
          <a:lstStyle/>
          <a:p>
            <a:pPr defTabSz="821690">
              <a:defRPr sz="4000">
                <a:solidFill>
                  <a:srgbClr val="FFFFFF"/>
                </a:solidFill>
              </a:defRPr>
            </a:pPr>
            <a:r>
              <a:rPr b="0">
                <a:latin typeface="Trebuchet MS" panose="020B0603020202020204"/>
                <a:ea typeface="Trebuchet MS" panose="020B0603020202020204"/>
                <a:cs typeface="Trebuchet MS" panose="020B0603020202020204"/>
                <a:sym typeface="Trebuchet MS" panose="020B0603020202020204"/>
              </a:rPr>
              <a:t>自动化</a:t>
            </a:r>
            <a:r>
              <a:rPr b="0">
                <a:latin typeface="Apple Braille" panose="05000000000000000000"/>
                <a:ea typeface="Apple Braille" panose="05000000000000000000"/>
                <a:cs typeface="Apple Braille" panose="05000000000000000000"/>
                <a:sym typeface="Apple Braille" panose="05000000000000000000"/>
              </a:rPr>
              <a:t>场景编排</a:t>
            </a:r>
            <a:endParaRPr b="0">
              <a:latin typeface="Apple Braille" panose="05000000000000000000"/>
              <a:ea typeface="Apple Braille" panose="05000000000000000000"/>
              <a:cs typeface="Apple Braille" panose="05000000000000000000"/>
              <a:sym typeface="Apple Braille" panose="05000000000000000000"/>
            </a:endParaRPr>
          </a:p>
        </p:txBody>
      </p:sp>
      <p:sp>
        <p:nvSpPr>
          <p:cNvPr id="1092" name="矩形 104"/>
          <p:cNvSpPr/>
          <p:nvPr/>
        </p:nvSpPr>
        <p:spPr>
          <a:xfrm>
            <a:off x="9612434" y="5430668"/>
            <a:ext cx="4309972" cy="1885317"/>
          </a:xfrm>
          <a:prstGeom prst="rect">
            <a:avLst/>
          </a:prstGeom>
          <a:solidFill>
            <a:srgbClr val="D6D5D5"/>
          </a:solidFill>
          <a:ln w="12700">
            <a:miter lim="400000"/>
          </a:ln>
        </p:spPr>
        <p:txBody>
          <a:bodyPr lIns="71436" tIns="71436" rIns="71436" bIns="71436" anchor="ctr"/>
          <a:lstStyle/>
          <a:p>
            <a:pPr defTabSz="821690">
              <a:defRPr sz="3000">
                <a:solidFill>
                  <a:srgbClr val="FFFFFF"/>
                </a:solidFill>
              </a:defRPr>
            </a:pPr>
          </a:p>
        </p:txBody>
      </p:sp>
      <p:sp>
        <p:nvSpPr>
          <p:cNvPr id="1093" name="文本框 105"/>
          <p:cNvSpPr txBox="1"/>
          <p:nvPr/>
        </p:nvSpPr>
        <p:spPr>
          <a:xfrm>
            <a:off x="10384349" y="5430668"/>
            <a:ext cx="2803827" cy="1885317"/>
          </a:xfrm>
          <a:prstGeom prst="rect">
            <a:avLst/>
          </a:prstGeom>
          <a:ln w="12700">
            <a:miter lim="400000"/>
          </a:ln>
        </p:spPr>
        <p:txBody>
          <a:bodyPr lIns="71438" tIns="71438" rIns="71438" bIns="71438" anchor="ctr">
            <a:spAutoFit/>
          </a:bodyPr>
          <a:lstStyle/>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场景管理与环境配置</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测试步骤拖拽式编排</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丰富的测试组件</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场景嵌套与拼接</a:t>
            </a:r>
          </a:p>
        </p:txBody>
      </p:sp>
      <p:sp>
        <p:nvSpPr>
          <p:cNvPr id="1094" name="矩形 106"/>
          <p:cNvSpPr/>
          <p:nvPr/>
        </p:nvSpPr>
        <p:spPr>
          <a:xfrm>
            <a:off x="613497" y="3378439"/>
            <a:ext cx="6894339" cy="5228140"/>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95" name="箭头: 右 107"/>
          <p:cNvSpPr/>
          <p:nvPr/>
        </p:nvSpPr>
        <p:spPr>
          <a:xfrm>
            <a:off x="14271643" y="5331946"/>
            <a:ext cx="2269337" cy="96614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6" name="箭头: 上 108"/>
          <p:cNvSpPr/>
          <p:nvPr/>
        </p:nvSpPr>
        <p:spPr>
          <a:xfrm>
            <a:off x="11378841" y="7619738"/>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7" name="矩形 109"/>
          <p:cNvSpPr/>
          <p:nvPr/>
        </p:nvSpPr>
        <p:spPr>
          <a:xfrm>
            <a:off x="9477967" y="4172191"/>
            <a:ext cx="4513010" cy="3299798"/>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28" name="组合 110"/>
          <p:cNvGrpSpPr/>
          <p:nvPr/>
        </p:nvGrpSpPr>
        <p:grpSpPr>
          <a:xfrm>
            <a:off x="17185493" y="3358930"/>
            <a:ext cx="6510254" cy="5119375"/>
            <a:chOff x="0" y="0"/>
            <a:chExt cx="6510253" cy="5119373"/>
          </a:xfrm>
        </p:grpSpPr>
        <p:grpSp>
          <p:nvGrpSpPr>
            <p:cNvPr id="1111" name="组合 111"/>
            <p:cNvGrpSpPr/>
            <p:nvPr/>
          </p:nvGrpSpPr>
          <p:grpSpPr>
            <a:xfrm>
              <a:off x="8298" y="2616813"/>
              <a:ext cx="6493657" cy="2502561"/>
              <a:chOff x="0" y="0"/>
              <a:chExt cx="6493655" cy="2502560"/>
            </a:xfrm>
          </p:grpSpPr>
          <p:sp>
            <p:nvSpPr>
              <p:cNvPr id="1098" name="矩形: 圆角 120"/>
              <p:cNvSpPr/>
              <p:nvPr/>
            </p:nvSpPr>
            <p:spPr>
              <a:xfrm>
                <a:off x="0" y="0"/>
                <a:ext cx="6493656" cy="2502561"/>
              </a:xfrm>
              <a:prstGeom prst="roundRect">
                <a:avLst>
                  <a:gd name="adj" fmla="val 16667"/>
                </a:avLst>
              </a:prstGeom>
              <a:solidFill>
                <a:schemeClr val="accent4">
                  <a:hueOff val="-461056"/>
                  <a:satOff val="4338"/>
                  <a:lumOff val="-10206"/>
                  <a:alpha val="69415"/>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01" name="矩形 121"/>
              <p:cNvGrpSpPr/>
              <p:nvPr/>
            </p:nvGrpSpPr>
            <p:grpSpPr>
              <a:xfrm>
                <a:off x="367623" y="806684"/>
                <a:ext cx="2812504" cy="654806"/>
                <a:chOff x="0" y="0"/>
                <a:chExt cx="2812502" cy="654805"/>
              </a:xfrm>
            </p:grpSpPr>
            <p:sp>
              <p:nvSpPr>
                <p:cNvPr id="1099"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0" name="JMeter-Pod-1"/>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JMeter-Pod-1</a:t>
                  </a:r>
                </a:p>
              </p:txBody>
            </p:sp>
          </p:grpSp>
          <p:grpSp>
            <p:nvGrpSpPr>
              <p:cNvPr id="1104" name="矩形 122"/>
              <p:cNvGrpSpPr/>
              <p:nvPr/>
            </p:nvGrpSpPr>
            <p:grpSpPr>
              <a:xfrm>
                <a:off x="3330742" y="806684"/>
                <a:ext cx="2812503" cy="654806"/>
                <a:chOff x="0" y="0"/>
                <a:chExt cx="2812502" cy="654805"/>
              </a:xfrm>
            </p:grpSpPr>
            <p:sp>
              <p:nvSpPr>
                <p:cNvPr id="1102"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3" name="JMeter-Pod-2"/>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JMeter-Pod-2</a:t>
                  </a:r>
                </a:p>
              </p:txBody>
            </p:sp>
          </p:grpSp>
          <p:grpSp>
            <p:nvGrpSpPr>
              <p:cNvPr id="1107" name="矩形 123"/>
              <p:cNvGrpSpPr/>
              <p:nvPr/>
            </p:nvGrpSpPr>
            <p:grpSpPr>
              <a:xfrm>
                <a:off x="3330742" y="1599178"/>
                <a:ext cx="2812503" cy="654807"/>
                <a:chOff x="0" y="0"/>
                <a:chExt cx="2812502" cy="654805"/>
              </a:xfrm>
            </p:grpSpPr>
            <p:sp>
              <p:nvSpPr>
                <p:cNvPr id="1105"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6" name="JMeter-Pod-N"/>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JMeter-Pod-N</a:t>
                  </a:r>
                </a:p>
              </p:txBody>
            </p:sp>
          </p:grpSp>
          <p:grpSp>
            <p:nvGrpSpPr>
              <p:cNvPr id="1110" name="矩形 124"/>
              <p:cNvGrpSpPr/>
              <p:nvPr/>
            </p:nvGrpSpPr>
            <p:grpSpPr>
              <a:xfrm>
                <a:off x="378074" y="1615995"/>
                <a:ext cx="2812504" cy="654807"/>
                <a:chOff x="0" y="0"/>
                <a:chExt cx="2812502" cy="654805"/>
              </a:xfrm>
            </p:grpSpPr>
            <p:sp>
              <p:nvSpPr>
                <p:cNvPr id="1108"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9" name="JMeter-Pod-3"/>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JMeter-Pod-3</a:t>
                  </a:r>
                </a:p>
              </p:txBody>
            </p:sp>
          </p:grpSp>
        </p:grpSp>
        <p:grpSp>
          <p:nvGrpSpPr>
            <p:cNvPr id="1125" name="组合 112"/>
            <p:cNvGrpSpPr/>
            <p:nvPr/>
          </p:nvGrpSpPr>
          <p:grpSpPr>
            <a:xfrm>
              <a:off x="0" y="-1"/>
              <a:ext cx="6510254" cy="2423208"/>
              <a:chOff x="0" y="0"/>
              <a:chExt cx="6510253" cy="2423206"/>
            </a:xfrm>
          </p:grpSpPr>
          <p:sp>
            <p:nvSpPr>
              <p:cNvPr id="1112" name="矩形: 圆角 115"/>
              <p:cNvSpPr/>
              <p:nvPr/>
            </p:nvSpPr>
            <p:spPr>
              <a:xfrm>
                <a:off x="0" y="0"/>
                <a:ext cx="6510254" cy="2423207"/>
              </a:xfrm>
              <a:prstGeom prst="roundRect">
                <a:avLst>
                  <a:gd name="adj" fmla="val 16667"/>
                </a:avLst>
              </a:prstGeom>
              <a:solidFill>
                <a:schemeClr val="accent4">
                  <a:hueOff val="-461056"/>
                  <a:satOff val="4338"/>
                  <a:lumOff val="-10206"/>
                  <a:alpha val="69000"/>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15" name="矩形 116"/>
              <p:cNvGrpSpPr/>
              <p:nvPr/>
            </p:nvGrpSpPr>
            <p:grpSpPr>
              <a:xfrm>
                <a:off x="367623" y="688149"/>
                <a:ext cx="2812504" cy="734219"/>
                <a:chOff x="0" y="-6098"/>
                <a:chExt cx="2812502" cy="734218"/>
              </a:xfrm>
            </p:grpSpPr>
            <p:sp>
              <p:nvSpPr>
                <p:cNvPr id="1113"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4" name="主机-1…"/>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-1</a:t>
                  </a:r>
                  <a:endParaRPr>
                    <a:solidFill>
                      <a:srgbClr val="FFFFFF"/>
                    </a:solidFill>
                  </a:endParaRPr>
                </a:p>
                <a:p>
                  <a:pPr defTabSz="821690">
                    <a:defRPr sz="2000" b="0">
                      <a:solidFill>
                        <a:srgbClr val="5E5E5E"/>
                      </a:solidFill>
                    </a:defRPr>
                  </a:pPr>
                  <a:r>
                    <a:t>Node-Controller</a:t>
                  </a:r>
                </a:p>
              </p:txBody>
            </p:sp>
          </p:grpSp>
          <p:grpSp>
            <p:nvGrpSpPr>
              <p:cNvPr id="1118" name="矩形 117"/>
              <p:cNvGrpSpPr/>
              <p:nvPr/>
            </p:nvGrpSpPr>
            <p:grpSpPr>
              <a:xfrm>
                <a:off x="3330126" y="688149"/>
                <a:ext cx="2812504" cy="734219"/>
                <a:chOff x="0" y="-6098"/>
                <a:chExt cx="2812502" cy="734218"/>
              </a:xfrm>
            </p:grpSpPr>
            <p:sp>
              <p:nvSpPr>
                <p:cNvPr id="1116"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7" name="主机-2…"/>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-2</a:t>
                  </a:r>
                  <a:endParaRPr>
                    <a:solidFill>
                      <a:srgbClr val="FFFFFF"/>
                    </a:solidFill>
                  </a:endParaRPr>
                </a:p>
                <a:p>
                  <a:pPr defTabSz="821690">
                    <a:defRPr sz="2000" b="0">
                      <a:solidFill>
                        <a:srgbClr val="5E5E5E"/>
                      </a:solidFill>
                    </a:defRPr>
                  </a:pPr>
                  <a:r>
                    <a:t>Node-Controller</a:t>
                  </a:r>
                </a:p>
              </p:txBody>
            </p:sp>
          </p:grpSp>
          <p:grpSp>
            <p:nvGrpSpPr>
              <p:cNvPr id="1121" name="矩形 118"/>
              <p:cNvGrpSpPr/>
              <p:nvPr/>
            </p:nvGrpSpPr>
            <p:grpSpPr>
              <a:xfrm>
                <a:off x="367623" y="1480644"/>
                <a:ext cx="2812504" cy="734219"/>
                <a:chOff x="0" y="-6098"/>
                <a:chExt cx="2812502" cy="734218"/>
              </a:xfrm>
            </p:grpSpPr>
            <p:sp>
              <p:nvSpPr>
                <p:cNvPr id="1119"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0" name="主机-3…"/>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-3</a:t>
                  </a:r>
                  <a:endParaRPr>
                    <a:solidFill>
                      <a:srgbClr val="FFFFFF"/>
                    </a:solidFill>
                  </a:endParaRPr>
                </a:p>
                <a:p>
                  <a:pPr defTabSz="821690">
                    <a:defRPr sz="2000" b="0">
                      <a:solidFill>
                        <a:srgbClr val="5E5E5E"/>
                      </a:solidFill>
                    </a:defRPr>
                  </a:pPr>
                  <a:r>
                    <a:t>Node-Controller</a:t>
                  </a:r>
                </a:p>
              </p:txBody>
            </p:sp>
          </p:grpSp>
          <p:grpSp>
            <p:nvGrpSpPr>
              <p:cNvPr id="1124" name="矩形 119"/>
              <p:cNvGrpSpPr/>
              <p:nvPr/>
            </p:nvGrpSpPr>
            <p:grpSpPr>
              <a:xfrm>
                <a:off x="3330126" y="1480644"/>
                <a:ext cx="2812504" cy="734219"/>
                <a:chOff x="0" y="-6098"/>
                <a:chExt cx="2812502" cy="734218"/>
              </a:xfrm>
            </p:grpSpPr>
            <p:sp>
              <p:nvSpPr>
                <p:cNvPr id="1122"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3" name="主机-N…"/>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-N</a:t>
                  </a:r>
                  <a:endParaRPr>
                    <a:solidFill>
                      <a:srgbClr val="FFFFFF"/>
                    </a:solidFill>
                  </a:endParaRPr>
                </a:p>
                <a:p>
                  <a:pPr defTabSz="821690">
                    <a:defRPr sz="2000" b="0">
                      <a:solidFill>
                        <a:srgbClr val="5E5E5E"/>
                      </a:solidFill>
                    </a:defRPr>
                  </a:pPr>
                  <a:r>
                    <a:t>Node-Controller</a:t>
                  </a:r>
                </a:p>
              </p:txBody>
            </p:sp>
          </p:grpSp>
        </p:grpSp>
        <p:sp>
          <p:nvSpPr>
            <p:cNvPr id="1126" name="文本框 113"/>
            <p:cNvSpPr txBox="1"/>
            <p:nvPr/>
          </p:nvSpPr>
          <p:spPr>
            <a:xfrm>
              <a:off x="1933931" y="84867"/>
              <a:ext cx="2642390"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虚拟机集群</a:t>
              </a:r>
            </a:p>
          </p:txBody>
        </p:sp>
        <p:sp>
          <p:nvSpPr>
            <p:cNvPr id="1127" name="文本框 114"/>
            <p:cNvSpPr txBox="1"/>
            <p:nvPr/>
          </p:nvSpPr>
          <p:spPr>
            <a:xfrm>
              <a:off x="1688287" y="2752458"/>
              <a:ext cx="3133679"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Kubernetes 集群</a:t>
              </a:r>
            </a:p>
          </p:txBody>
        </p:sp>
      </p:grpSp>
      <p:sp>
        <p:nvSpPr>
          <p:cNvPr id="1129" name="文本框 125"/>
          <p:cNvSpPr txBox="1"/>
          <p:nvPr/>
        </p:nvSpPr>
        <p:spPr>
          <a:xfrm>
            <a:off x="14314642" y="4291551"/>
            <a:ext cx="2278862"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接口自动化任务下发执行</a:t>
            </a:r>
          </a:p>
        </p:txBody>
      </p:sp>
      <p:sp>
        <p:nvSpPr>
          <p:cNvPr id="1130" name="文本框 126"/>
          <p:cNvSpPr txBox="1"/>
          <p:nvPr/>
        </p:nvSpPr>
        <p:spPr>
          <a:xfrm>
            <a:off x="14223424" y="6456679"/>
            <a:ext cx="2661050"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接口自动化转性能测试任务下发执行</a:t>
            </a:r>
          </a:p>
        </p:txBody>
      </p:sp>
      <p:sp>
        <p:nvSpPr>
          <p:cNvPr id="1131" name="箭头: 右 127"/>
          <p:cNvSpPr/>
          <p:nvPr/>
        </p:nvSpPr>
        <p:spPr>
          <a:xfrm>
            <a:off x="7783355" y="5446481"/>
            <a:ext cx="1425066" cy="73707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132" name="文本框 128"/>
          <p:cNvSpPr txBox="1"/>
          <p:nvPr/>
        </p:nvSpPr>
        <p:spPr>
          <a:xfrm>
            <a:off x="18227447" y="9821933"/>
            <a:ext cx="5168640" cy="1361441"/>
          </a:xfrm>
          <a:prstGeom prst="rect">
            <a:avLst/>
          </a:prstGeom>
          <a:ln w="12700">
            <a:miter lim="400000"/>
          </a:ln>
        </p:spPr>
        <p:txBody>
          <a:bodyPr lIns="45719" rIns="45719">
            <a:spAutoFit/>
          </a:bodyPr>
          <a:lstStyle>
            <a:lvl1pPr defTabSz="821690">
              <a:defRPr sz="36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调度机制可以动态扩容，适配团队大规模使用。</a:t>
            </a:r>
          </a:p>
        </p:txBody>
      </p:sp>
      <p:sp>
        <p:nvSpPr>
          <p:cNvPr id="1133" name="矩形 129"/>
          <p:cNvSpPr/>
          <p:nvPr/>
        </p:nvSpPr>
        <p:spPr>
          <a:xfrm>
            <a:off x="597587" y="8788254"/>
            <a:ext cx="16746140" cy="4377504"/>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36" name="组合 130"/>
          <p:cNvGrpSpPr/>
          <p:nvPr/>
        </p:nvGrpSpPr>
        <p:grpSpPr>
          <a:xfrm>
            <a:off x="14041961" y="10241560"/>
            <a:ext cx="3143534" cy="522184"/>
            <a:chOff x="0" y="64345"/>
            <a:chExt cx="3143533" cy="522183"/>
          </a:xfrm>
        </p:grpSpPr>
        <p:sp>
          <p:nvSpPr>
            <p:cNvPr id="1134" name="矩形 131"/>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135" name="文本框 132"/>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函数代码库</a:t>
              </a:r>
            </a:p>
          </p:txBody>
        </p:sp>
      </p:grpSp>
      <p:sp>
        <p:nvSpPr>
          <p:cNvPr id="1137" name="文本框 135"/>
          <p:cNvSpPr txBox="1"/>
          <p:nvPr/>
        </p:nvSpPr>
        <p:spPr>
          <a:xfrm>
            <a:off x="14314642" y="10987222"/>
            <a:ext cx="2598170"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兼容 </a:t>
            </a:r>
            <a:r>
              <a:t>JMeter </a:t>
            </a:r>
            <a:r>
              <a:t>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 </a:t>
            </a:r>
            <a:r>
              <a:t>MockJS </a:t>
            </a:r>
            <a:r>
              <a:t>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自定义脚本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内置代码库管理</a:t>
            </a:r>
          </a:p>
        </p:txBody>
      </p:sp>
      <p:sp>
        <p:nvSpPr>
          <p:cNvPr id="11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1140" name="矩形 138"/>
          <p:cNvSpPr/>
          <p:nvPr/>
        </p:nvSpPr>
        <p:spPr>
          <a:xfrm>
            <a:off x="753900" y="10821010"/>
            <a:ext cx="3143533" cy="2202135"/>
          </a:xfrm>
          <a:prstGeom prst="rect">
            <a:avLst/>
          </a:prstGeom>
          <a:solidFill>
            <a:srgbClr val="D6D5D5"/>
          </a:solidFill>
          <a:ln w="12700">
            <a:miter lim="400000"/>
          </a:ln>
        </p:spPr>
        <p:txBody>
          <a:bodyPr lIns="71436" tIns="71436" rIns="71436" bIns="71436" anchor="ct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接口集管理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PostMan </a:t>
            </a:r>
            <a:r>
              <a:t>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Swagger </a:t>
            </a:r>
            <a:r>
              <a:t>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快捷调试</a:t>
            </a:r>
          </a:p>
        </p:txBody>
      </p:sp>
      <p:sp>
        <p:nvSpPr>
          <p:cNvPr id="1141" name="文本框 59"/>
          <p:cNvSpPr txBox="1"/>
          <p:nvPr/>
        </p:nvSpPr>
        <p:spPr>
          <a:xfrm>
            <a:off x="3327114" y="12935799"/>
            <a:ext cx="1351884" cy="453009"/>
          </a:xfrm>
          <a:prstGeom prst="rect">
            <a:avLst/>
          </a:prstGeom>
          <a:ln w="12700">
            <a:miter lim="400000"/>
          </a:ln>
        </p:spPr>
        <p:txBody>
          <a:bodyPr lIns="71438" tIns="71438" rIns="71438" bIns="71438" anchor="ctr">
            <a:spAutoFit/>
          </a:bodyPr>
          <a:lstStyle>
            <a:lvl1pPr defTabSz="821690">
              <a:defRPr sz="2000">
                <a:solidFill>
                  <a:srgbClr val="5E5E5E"/>
                </a:solidFill>
              </a:defRPr>
            </a:lvl1pPr>
          </a:lstStyle>
          <a:p>
            <a:r>
              <a:t>1:N</a:t>
            </a:r>
          </a:p>
        </p:txBody>
      </p:sp>
      <p:sp>
        <p:nvSpPr>
          <p:cNvPr id="1142" name="线条"/>
          <p:cNvSpPr/>
          <p:nvPr/>
        </p:nvSpPr>
        <p:spPr>
          <a:xfrm>
            <a:off x="2021383" y="12977344"/>
            <a:ext cx="3862121" cy="487577"/>
          </a:xfrm>
          <a:custGeom>
            <a:avLst/>
            <a:gdLst/>
            <a:ahLst/>
            <a:cxnLst>
              <a:cxn ang="0">
                <a:pos x="wd2" y="hd2"/>
              </a:cxn>
              <a:cxn ang="5400000">
                <a:pos x="wd2" y="hd2"/>
              </a:cxn>
              <a:cxn ang="10800000">
                <a:pos x="wd2" y="hd2"/>
              </a:cxn>
              <a:cxn ang="16200000">
                <a:pos x="wd2" y="hd2"/>
              </a:cxn>
            </a:cxnLst>
            <a:rect l="0" t="0" r="r" b="b"/>
            <a:pathLst>
              <a:path w="21600" h="21536" extrusionOk="0">
                <a:moveTo>
                  <a:pt x="0" y="0"/>
                </a:moveTo>
                <a:cubicBezTo>
                  <a:pt x="3371" y="14125"/>
                  <a:pt x="7038" y="21471"/>
                  <a:pt x="10751" y="21535"/>
                </a:cubicBezTo>
                <a:cubicBezTo>
                  <a:pt x="14497" y="21600"/>
                  <a:pt x="18199" y="14251"/>
                  <a:pt x="21600" y="0"/>
                </a:cubicBezTo>
              </a:path>
            </a:pathLst>
          </a:custGeom>
          <a:ln w="25400">
            <a:solidFill>
              <a:srgbClr val="783887"/>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00000000000000000" charset="-122"/>
                <a:ea typeface="方正黑体简体" panose="02000000000000000000" charset="-122"/>
              </a:rPr>
              <a:t>接口</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0">
            <a:off x="6567805" y="3820160"/>
            <a:ext cx="14594205" cy="1104900"/>
            <a:chOff x="10356" y="5112"/>
            <a:chExt cx="22983" cy="1740"/>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a:latin typeface="Trebuchet MS Bold" panose="020B0603020202020204" charset="0"/>
                </a:rPr>
                <a:t>高校项目</a:t>
              </a:r>
              <a:r>
                <a:rPr lang="zh-CN">
                  <a:latin typeface="Trebuchet MS Bold" panose="020B0603020202020204" charset="0"/>
                </a:rPr>
                <a:t>概览</a:t>
              </a:r>
              <a:endParaRPr lang="zh-CN">
                <a:latin typeface="Trebuchet MS Bold" panose="020B0603020202020204" charset="0"/>
              </a:endParaRPr>
            </a:p>
          </p:txBody>
        </p:sp>
      </p:grpSp>
      <p:grpSp>
        <p:nvGrpSpPr>
          <p:cNvPr id="12" name="组合 11"/>
          <p:cNvGrpSpPr/>
          <p:nvPr/>
        </p:nvGrpSpPr>
        <p:grpSpPr>
          <a:xfrm rot="0">
            <a:off x="6567805" y="695198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b="1">
                  <a:latin typeface="Trebuchet MS Bold" panose="020B0603020202020204" charset="0"/>
                  <a:cs typeface="Trebuchet MS Bold" panose="020B0603020202020204" charset="0"/>
                </a:rPr>
                <a:t>MeterSphere </a:t>
              </a:r>
              <a:r>
                <a:rPr lang="zh-CN" altLang="en-US" sz="5400" b="1">
                  <a:latin typeface="Trebuchet MS Bold" panose="020B0603020202020204" charset="0"/>
                  <a:cs typeface="Trebuchet MS Bold" panose="020B0603020202020204" charset="0"/>
                </a:rPr>
                <a:t>项目介绍</a:t>
              </a:r>
              <a:endParaRPr lang="zh-CN" altLang="en-US" sz="5400" b="1">
                <a:latin typeface="Trebuchet MS Bold" panose="020B0603020202020204" charset="0"/>
                <a:cs typeface="Trebuchet MS Bold" panose="020B0603020202020204" charset="0"/>
              </a:endParaRPr>
            </a:p>
          </p:txBody>
        </p:sp>
      </p:grpSp>
      <p:sp>
        <p:nvSpPr>
          <p:cNvPr id="11" name="1"/>
          <p:cNvSpPr/>
          <p:nvPr/>
        </p:nvSpPr>
        <p:spPr>
          <a:xfrm>
            <a:off x="3327400" y="337185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15" name="2"/>
          <p:cNvSpPr/>
          <p:nvPr/>
        </p:nvSpPr>
        <p:spPr>
          <a:xfrm>
            <a:off x="3327400" y="652780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1830" y="3855085"/>
            <a:ext cx="14173835" cy="7207250"/>
          </a:xfrm>
          <a:prstGeom prst="rect">
            <a:avLst/>
          </a:prstGeom>
        </p:spPr>
      </p:pic>
      <p:sp>
        <p:nvSpPr>
          <p:cNvPr id="821" name="文本框 4"/>
          <p:cNvSpPr txBox="1"/>
          <p:nvPr/>
        </p:nvSpPr>
        <p:spPr>
          <a:xfrm>
            <a:off x="8380260" y="2790300"/>
            <a:ext cx="76234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简单易用的图形化接口自动化编排 </a:t>
            </a:r>
            <a:r>
              <a:t>-</a:t>
            </a:r>
          </a:p>
        </p:txBody>
      </p:sp>
      <p:sp>
        <p:nvSpPr>
          <p:cNvPr id="822" name="MeterSphere 的关键架构设计之二：团队协作及多租户模型"/>
          <p:cNvSpPr txBox="1"/>
          <p:nvPr/>
        </p:nvSpPr>
        <p:spPr>
          <a:xfrm>
            <a:off x="3" y="1524000"/>
            <a:ext cx="24383998"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 </a:t>
            </a:r>
            <a:r>
              <a:rPr>
                <a:latin typeface="方正黑体简体" panose="02000000000000000000" charset="-122"/>
                <a:ea typeface="方正黑体简体" panose="02000000000000000000" charset="-122"/>
                <a:cs typeface="方正黑体简体" panose="02000000000000000000" charset="-122"/>
              </a:rPr>
              <a:t>接口场景编排截图</a:t>
            </a:r>
            <a:endParaRPr>
              <a:latin typeface="方正黑体简体" panose="02000000000000000000" charset="-122"/>
              <a:ea typeface="方正黑体简体" panose="02000000000000000000" charset="-122"/>
              <a:cs typeface="方正黑体简体" panose="02000000000000000000" charset="-122"/>
            </a:endParaRPr>
          </a:p>
        </p:txBody>
      </p:sp>
      <p:pic>
        <p:nvPicPr>
          <p:cNvPr id="824" name="图片 2" descr="图片 2"/>
          <p:cNvPicPr>
            <a:picLocks noChangeAspect="1"/>
          </p:cNvPicPr>
          <p:nvPr/>
        </p:nvPicPr>
        <p:blipFill>
          <a:blip r:embed="rId2"/>
          <a:stretch>
            <a:fillRect/>
          </a:stretch>
        </p:blipFill>
        <p:spPr>
          <a:xfrm>
            <a:off x="12435702" y="8074564"/>
            <a:ext cx="11247692" cy="4898093"/>
          </a:xfrm>
          <a:prstGeom prst="rect">
            <a:avLst/>
          </a:prstGeom>
          <a:ln w="12700">
            <a:miter lim="400000"/>
            <a:headEnd/>
            <a:tailEnd/>
          </a:ln>
          <a:effectLst>
            <a:outerShdw blurRad="355600" dist="177800" dir="5400000" rotWithShape="0">
              <a:srgbClr val="000000">
                <a:alpha val="70000"/>
              </a:srgbClr>
            </a:outerShdw>
          </a:effectLst>
        </p:spPr>
      </p:pic>
      <p:sp>
        <p:nvSpPr>
          <p:cNvPr id="825"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00000000000000000" charset="-122"/>
                <a:ea typeface="方正黑体简体" panose="02000000000000000000" charset="-122"/>
              </a:rPr>
              <a:t>接口</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文本框 1"/>
          <p:cNvSpPr txBox="1"/>
          <p:nvPr/>
        </p:nvSpPr>
        <p:spPr>
          <a:xfrm>
            <a:off x="4410635" y="1529205"/>
            <a:ext cx="15562730"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的自然语言 UI </a:t>
            </a:r>
            <a:r>
              <a:rPr>
                <a:latin typeface="方正黑体简体" panose="02000000000000000000" charset="-122"/>
                <a:ea typeface="方正黑体简体" panose="02000000000000000000" charset="-122"/>
                <a:cs typeface="方正黑体简体" panose="02000000000000000000" charset="-122"/>
              </a:rPr>
              <a:t>自动化</a:t>
            </a:r>
            <a:endParaRPr>
              <a:latin typeface="方正黑体简体" panose="02000000000000000000" charset="-122"/>
              <a:ea typeface="方正黑体简体" panose="02000000000000000000" charset="-122"/>
              <a:cs typeface="方正黑体简体" panose="02000000000000000000" charset="-122"/>
            </a:endParaRPr>
          </a:p>
        </p:txBody>
      </p:sp>
      <p:sp>
        <p:nvSpPr>
          <p:cNvPr id="851" name="Rectangle 2"/>
          <p:cNvSpPr/>
          <p:nvPr/>
        </p:nvSpPr>
        <p:spPr>
          <a:xfrm>
            <a:off x="1163840" y="3624952"/>
            <a:ext cx="7381014" cy="9449961"/>
          </a:xfrm>
          <a:prstGeom prst="rect">
            <a:avLst/>
          </a:prstGeom>
          <a:solidFill>
            <a:srgbClr val="262626"/>
          </a:solidFill>
          <a:ln w="12700">
            <a:miter lim="400000"/>
          </a:ln>
        </p:spPr>
        <p:txBody>
          <a:bodyPr lIns="45719" rIns="45719" anchor="ctr">
            <a:spAutoFit/>
          </a:bodyPr>
          <a:lstStyle/>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#!/usr/bin/python</a:t>
            </a:r>
            <a:br/>
            <a:r>
              <a:t>#coding=utf-8</a:t>
            </a:r>
            <a:br/>
            <a:br/>
            <a:r>
              <a:rPr>
                <a:solidFill>
                  <a:srgbClr val="CC7832"/>
                </a:solidFill>
              </a:rPr>
              <a:t>from </a:t>
            </a:r>
            <a:r>
              <a:rPr>
                <a:solidFill>
                  <a:srgbClr val="A9B7C6"/>
                </a:solidFill>
              </a:rPr>
              <a:t>selenium </a:t>
            </a:r>
            <a:r>
              <a:rPr>
                <a:solidFill>
                  <a:srgbClr val="CC7832"/>
                </a:solidFill>
              </a:rPr>
              <a:t>import </a:t>
            </a:r>
            <a:r>
              <a:rPr>
                <a:solidFill>
                  <a:srgbClr val="A9B7C6"/>
                </a:solidFill>
              </a:rPr>
              <a:t>webdriver</a:t>
            </a:r>
            <a:br>
              <a:rPr>
                <a:solidFill>
                  <a:srgbClr val="A9B7C6"/>
                </a:solidFill>
              </a:rPr>
            </a:br>
            <a:r>
              <a:rPr>
                <a:solidFill>
                  <a:srgbClr val="CC7832"/>
                </a:solidFill>
              </a:rPr>
              <a:t>from </a:t>
            </a:r>
            <a:r>
              <a:rPr>
                <a:solidFill>
                  <a:srgbClr val="A9B7C6"/>
                </a:solidFill>
              </a:rPr>
              <a:t>selenium.webdriver.common.keys </a:t>
            </a:r>
            <a:r>
              <a:rPr>
                <a:solidFill>
                  <a:srgbClr val="CC7832"/>
                </a:solidFill>
              </a:rPr>
              <a:t>import </a:t>
            </a:r>
            <a:r>
              <a:rPr>
                <a:solidFill>
                  <a:srgbClr val="A9B7C6"/>
                </a:solidFill>
              </a:rPr>
              <a:t>Keys</a:t>
            </a:r>
            <a:br>
              <a:rPr>
                <a:solidFill>
                  <a:srgbClr val="A9B7C6"/>
                </a:solidFill>
              </a:rPr>
            </a:br>
            <a:r>
              <a:rPr>
                <a:solidFill>
                  <a:srgbClr val="CC7832"/>
                </a:solidFill>
              </a:rPr>
              <a:t>from </a:t>
            </a:r>
            <a:r>
              <a:rPr>
                <a:solidFill>
                  <a:srgbClr val="A9B7C6"/>
                </a:solidFill>
              </a:rPr>
              <a:t>selenium.webdriver.support.ui </a:t>
            </a:r>
            <a:r>
              <a:rPr>
                <a:solidFill>
                  <a:srgbClr val="CC7832"/>
                </a:solidFill>
              </a:rPr>
              <a:t>import </a:t>
            </a:r>
            <a:r>
              <a:rPr>
                <a:solidFill>
                  <a:srgbClr val="A9B7C6"/>
                </a:solidFill>
              </a:rPr>
              <a:t>Select</a:t>
            </a:r>
            <a:br>
              <a:rPr>
                <a:solidFill>
                  <a:srgbClr val="A9B7C6"/>
                </a:solidFill>
              </a:rPr>
            </a:br>
            <a:r>
              <a:rPr>
                <a:solidFill>
                  <a:srgbClr val="CC7832"/>
                </a:solidFill>
              </a:rPr>
              <a:t>import </a:t>
            </a:r>
            <a:r>
              <a:rPr>
                <a:solidFill>
                  <a:srgbClr val="A9B7C6"/>
                </a:solidFill>
              </a:rPr>
              <a:t>time</a:t>
            </a:r>
            <a:br>
              <a:rPr>
                <a:solidFill>
                  <a:srgbClr val="A9B7C6"/>
                </a:solidFill>
              </a:rPr>
            </a:br>
            <a:r>
              <a:t># </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创建</a:t>
            </a:r>
            <a:r>
              <a:t>Chrome</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驱动实例</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options=webdriver.ChromeOptions()</a:t>
            </a:r>
            <a:r>
              <a:t> # </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创建</a:t>
            </a:r>
            <a:r>
              <a:t>Chrome</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驱动实例</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 = webdriver.Firefox() </a:t>
            </a:r>
            <a:endParaRPr>
              <a:solidFill>
                <a:srgbClr val="A9B7C6"/>
              </a:solidFill>
            </a:endParaRPr>
          </a:p>
          <a:p>
            <a:pPr algn="l" defTabSz="914400">
              <a:lnSpc>
                <a:spcPct val="80000"/>
              </a:lnSpc>
              <a:defRPr sz="1800" b="0">
                <a:solidFill>
                  <a:srgbClr val="A9B7C6"/>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Helvetica Neue" panose="02000503000000020004"/>
                <a:ea typeface="Helvetica Neue" panose="02000503000000020004"/>
                <a:cs typeface="Helvetica Neue" panose="02000503000000020004"/>
                <a:sym typeface="Helvetica Neue" panose="02000503000000020004"/>
              </a:rPr>
              <a:t>浏览器最大化</a:t>
            </a:r>
            <a:br>
              <a:rPr>
                <a:latin typeface="Helvetica Neue" panose="02000503000000020004"/>
                <a:ea typeface="Helvetica Neue" panose="02000503000000020004"/>
                <a:cs typeface="Helvetica Neue" panose="02000503000000020004"/>
                <a:sym typeface="Helvetica Neue" panose="02000503000000020004"/>
              </a:rPr>
            </a:br>
            <a:r>
              <a:rPr>
                <a:solidFill>
                  <a:srgbClr val="A9B7C6"/>
                </a:solidFill>
              </a:rPr>
              <a:t>browser.maximize_window()</a:t>
            </a:r>
            <a:br>
              <a:rPr>
                <a:solidFill>
                  <a:srgbClr val="A9B7C6"/>
                </a:solidFill>
              </a:rPr>
            </a:br>
            <a:br>
              <a:rPr>
                <a:solidFill>
                  <a:srgbClr val="A9B7C6"/>
                </a:solidFill>
              </a:rPr>
            </a:br>
            <a:r>
              <a:t>#get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方法 打开指定网址</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browser.get(</a:t>
            </a:r>
            <a:r>
              <a:rPr>
                <a:solidFill>
                  <a:srgbClr val="6A8759"/>
                </a:solidFill>
              </a:rPr>
              <a:t>"https://jms1.fit2cloud.com/core/auth/login/"</a:t>
            </a:r>
            <a:r>
              <a:rPr>
                <a:solidFill>
                  <a:srgbClr val="A9B7C6"/>
                </a:solidFill>
              </a:rPr>
              <a:t>)</a:t>
            </a:r>
            <a:br>
              <a:rPr>
                <a:solidFill>
                  <a:srgbClr val="A9B7C6"/>
                </a:solidFill>
              </a:rPr>
            </a:b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断言网页标题是否含有</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JumpServer</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CC7832"/>
                </a:solidFill>
              </a:rPr>
              <a:t>assert </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a:solidFill>
                  <a:srgbClr val="6A8759"/>
                </a:solidFill>
                <a:latin typeface="Helvetica Neue" panose="02000503000000020004"/>
                <a:ea typeface="Helvetica Neue" panose="02000503000000020004"/>
                <a:cs typeface="Helvetica Neue" panose="02000503000000020004"/>
                <a:sym typeface="Helvetica Neue" panose="02000503000000020004"/>
              </a:rPr>
              <a:t>欢迎使用东区</a:t>
            </a:r>
            <a:r>
              <a:rPr>
                <a:solidFill>
                  <a:srgbClr val="6A8759"/>
                </a:solidFill>
              </a:rPr>
              <a:t>JumpServer</a:t>
            </a:r>
            <a:r>
              <a:rPr>
                <a:solidFill>
                  <a:srgbClr val="6A8759"/>
                </a:solidFill>
              </a:rPr>
              <a:t>" </a:t>
            </a:r>
            <a:r>
              <a:rPr>
                <a:solidFill>
                  <a:srgbClr val="CC7832"/>
                </a:solidFill>
              </a:rPr>
              <a:t>in </a:t>
            </a:r>
            <a:r>
              <a:rPr>
                <a:solidFill>
                  <a:srgbClr val="A9B7C6"/>
                </a:solidFill>
              </a:rPr>
              <a:t>browser.title</a:t>
            </a:r>
            <a:br>
              <a:rPr>
                <a:solidFill>
                  <a:srgbClr val="A9B7C6"/>
                </a:solidFill>
              </a:rPr>
            </a:br>
            <a:r>
              <a:rPr>
                <a:solidFill>
                  <a:srgbClr val="A9B7C6"/>
                </a:solidFill>
              </a:rPr>
              <a:t> </a:t>
            </a: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输入用户名</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browser.find_element_by_name(</a:t>
            </a:r>
            <a:r>
              <a:rPr>
                <a:solidFill>
                  <a:srgbClr val="6A8759"/>
                </a:solidFill>
              </a:rPr>
              <a:t>"username"</a:t>
            </a:r>
            <a:r>
              <a:rPr>
                <a:solidFill>
                  <a:srgbClr val="A9B7C6"/>
                </a:solidFill>
              </a:rPr>
              <a:t>).send_keys(</a:t>
            </a:r>
            <a:r>
              <a:rPr>
                <a:solidFill>
                  <a:srgbClr val="6A8759"/>
                </a:solidFill>
              </a:rPr>
              <a:t>‘</a:t>
            </a:r>
            <a:r>
              <a:rPr>
                <a:solidFill>
                  <a:srgbClr val="6A8759"/>
                </a:solidFill>
              </a:rPr>
              <a:t>XXXXXX</a:t>
            </a:r>
            <a:r>
              <a:rPr>
                <a:solidFill>
                  <a:srgbClr val="6A8759"/>
                </a:solidFill>
              </a:rPr>
              <a:t>'</a:t>
            </a:r>
            <a:r>
              <a:rPr>
                <a:solidFill>
                  <a:srgbClr val="A9B7C6"/>
                </a:solidFill>
              </a:rPr>
              <a:t>)</a:t>
            </a:r>
            <a:br>
              <a:rPr>
                <a:solidFill>
                  <a:srgbClr val="A9B7C6"/>
                </a:solidFill>
              </a:rPr>
            </a:b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输入密码</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browser.find_element_by_id(</a:t>
            </a:r>
            <a:r>
              <a:rPr>
                <a:solidFill>
                  <a:srgbClr val="6A8759"/>
                </a:solidFill>
              </a:rPr>
              <a:t>"password"</a:t>
            </a:r>
            <a:r>
              <a:rPr>
                <a:solidFill>
                  <a:srgbClr val="A9B7C6"/>
                </a:solidFill>
              </a:rPr>
              <a:t>).send_keys(</a:t>
            </a:r>
            <a:r>
              <a:rPr>
                <a:solidFill>
                  <a:srgbClr val="6A8759"/>
                </a:solidFill>
              </a:rPr>
              <a:t>‘</a:t>
            </a:r>
            <a:r>
              <a:rPr>
                <a:solidFill>
                  <a:srgbClr val="6A8759"/>
                </a:solidFill>
              </a:rPr>
              <a:t>XXXXX</a:t>
            </a:r>
            <a:r>
              <a:rPr>
                <a:solidFill>
                  <a:srgbClr val="6A8759"/>
                </a:solidFill>
              </a:rPr>
              <a:t>'</a:t>
            </a:r>
            <a:r>
              <a:rPr>
                <a:solidFill>
                  <a:srgbClr val="A9B7C6"/>
                </a:solidFill>
              </a:rPr>
              <a:t>)</a:t>
            </a:r>
            <a:br>
              <a:rPr>
                <a:solidFill>
                  <a:srgbClr val="A9B7C6"/>
                </a:solidFill>
              </a:rPr>
            </a:b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登陆</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browser.find_element_by_xpath(</a:t>
            </a:r>
            <a:r>
              <a:rPr>
                <a:solidFill>
                  <a:srgbClr val="6A8759"/>
                </a:solidFill>
              </a:rPr>
              <a:t>"/html/body/div/div[2]/div/div[2]/form/div[5]/button"</a:t>
            </a:r>
            <a:r>
              <a:rPr>
                <a:solidFill>
                  <a:srgbClr val="A9B7C6"/>
                </a:solidFill>
              </a:rPr>
              <a:t>).click()</a:t>
            </a:r>
            <a:br>
              <a:rPr>
                <a:solidFill>
                  <a:srgbClr val="A9B7C6"/>
                </a:solidFill>
              </a:rPr>
            </a:b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打开审计台</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browser.get(</a:t>
            </a:r>
            <a:r>
              <a:rPr>
                <a:solidFill>
                  <a:srgbClr val="6A8759"/>
                </a:solidFill>
              </a:rPr>
              <a:t>"https://jms1.fit2cloud.com/ui/#/audit/dashboard"</a:t>
            </a:r>
            <a:r>
              <a:rPr>
                <a:solidFill>
                  <a:srgbClr val="A9B7C6"/>
                </a:solidFill>
              </a:rPr>
              <a:t>)</a:t>
            </a:r>
            <a:br>
              <a:rPr>
                <a:solidFill>
                  <a:srgbClr val="A9B7C6"/>
                </a:solidFill>
              </a:rPr>
            </a:b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设置等待时间</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time.sleep(</a:t>
            </a:r>
            <a:r>
              <a:rPr>
                <a:solidFill>
                  <a:srgbClr val="6897BB"/>
                </a:solidFill>
              </a:rPr>
              <a:t>2</a:t>
            </a:r>
            <a:r>
              <a:rPr>
                <a:solidFill>
                  <a:srgbClr val="A9B7C6"/>
                </a:solidFill>
              </a:rPr>
              <a:t>)</a:t>
            </a:r>
            <a:br>
              <a:rPr>
                <a:solidFill>
                  <a:srgbClr val="A9B7C6"/>
                </a:solidFill>
              </a:rPr>
            </a:br>
            <a:br>
              <a:rPr>
                <a:solidFill>
                  <a:srgbClr val="A9B7C6"/>
                </a:solidFill>
              </a:rPr>
            </a:b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关闭浏览器</a:t>
            </a:r>
            <a:b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br>
            <a:r>
              <a:rPr>
                <a:solidFill>
                  <a:srgbClr val="A9B7C6"/>
                </a:solidFill>
              </a:rPr>
              <a:t>browser.quit()</a:t>
            </a:r>
            <a:endParaRPr>
              <a:solidFill>
                <a:srgbClr val="A9B7C6"/>
              </a:solidFill>
            </a:endParaRPr>
          </a:p>
        </p:txBody>
      </p:sp>
      <p:pic>
        <p:nvPicPr>
          <p:cNvPr id="852" name="图片 10" descr="图片 10"/>
          <p:cNvPicPr>
            <a:picLocks noChangeAspect="1"/>
          </p:cNvPicPr>
          <p:nvPr/>
        </p:nvPicPr>
        <p:blipFill>
          <a:blip r:embed="rId1"/>
          <a:stretch>
            <a:fillRect/>
          </a:stretch>
        </p:blipFill>
        <p:spPr>
          <a:xfrm>
            <a:off x="8898007" y="5470089"/>
            <a:ext cx="14322153" cy="6252387"/>
          </a:xfrm>
          <a:prstGeom prst="rect">
            <a:avLst/>
          </a:prstGeom>
          <a:ln w="12700">
            <a:miter lim="400000"/>
            <a:headEnd/>
            <a:tailEnd/>
          </a:ln>
          <a:effectLst>
            <a:outerShdw blurRad="355600" dist="177800" dir="5400000" rotWithShape="0">
              <a:srgbClr val="000000">
                <a:alpha val="70000"/>
              </a:srgbClr>
            </a:outerShdw>
          </a:effectLst>
        </p:spPr>
      </p:pic>
      <p:sp>
        <p:nvSpPr>
          <p:cNvPr id="853" name="文本框 13"/>
          <p:cNvSpPr txBox="1"/>
          <p:nvPr/>
        </p:nvSpPr>
        <p:spPr>
          <a:xfrm>
            <a:off x="9002509" y="2784332"/>
            <a:ext cx="6378981"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自然语言编写，低学习成本 </a:t>
            </a:r>
            <a:r>
              <a:t>-</a:t>
            </a:r>
            <a:r>
              <a:t> </a:t>
            </a:r>
          </a:p>
        </p:txBody>
      </p:sp>
      <p:sp>
        <p:nvSpPr>
          <p:cNvPr id="854" name="文本框 14"/>
          <p:cNvSpPr txBox="1"/>
          <p:nvPr/>
        </p:nvSpPr>
        <p:spPr>
          <a:xfrm>
            <a:off x="3781054" y="3624952"/>
            <a:ext cx="2743201" cy="714375"/>
          </a:xfrm>
          <a:prstGeom prst="rect">
            <a:avLst/>
          </a:prstGeom>
          <a:ln w="12700">
            <a:miter lim="400000"/>
          </a:ln>
        </p:spPr>
        <p:txBody>
          <a:bodyPr lIns="71436" tIns="71436" rIns="71436" bIns="71436" anchor="ctr">
            <a:spAutoFit/>
          </a:bodyPr>
          <a:lstStyle>
            <a:lvl1pPr defTabSz="821690">
              <a:defRPr b="0">
                <a:solidFill>
                  <a:srgbClr val="FFFFFF"/>
                </a:solidFill>
              </a:defRPr>
            </a:lvl1pPr>
          </a:lstStyle>
          <a:p>
            <a:r>
              <a:t>编写代码实现</a:t>
            </a:r>
          </a:p>
        </p:txBody>
      </p:sp>
      <p:sp>
        <p:nvSpPr>
          <p:cNvPr id="855" name="文本框 16"/>
          <p:cNvSpPr txBox="1"/>
          <p:nvPr/>
        </p:nvSpPr>
        <p:spPr>
          <a:xfrm>
            <a:off x="12644686" y="4283726"/>
            <a:ext cx="6828795" cy="714375"/>
          </a:xfrm>
          <a:prstGeom prst="rect">
            <a:avLst/>
          </a:prstGeom>
          <a:ln w="12700">
            <a:miter lim="400000"/>
          </a:ln>
        </p:spPr>
        <p:txBody>
          <a:bodyPr lIns="71436" tIns="71436" rIns="71436" bIns="71436" anchor="ctr">
            <a:spAutoFit/>
          </a:bodyPr>
          <a:lstStyle/>
          <a:p>
            <a:pPr defTabSz="821690">
              <a:defRPr b="0">
                <a:solidFill>
                  <a:srgbClr val="783887"/>
                </a:solidFill>
              </a:defRPr>
            </a:pPr>
            <a:r>
              <a:t>MeterSphere </a:t>
            </a:r>
            <a:r>
              <a:t>界面自然语言编排实现</a:t>
            </a:r>
          </a:p>
        </p:txBody>
      </p:sp>
      <p:sp>
        <p:nvSpPr>
          <p:cNvPr id="8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00000000000000000" charset="-122"/>
                <a:cs typeface="Times New Roman Bold" panose="02020603050405020304" charset="0"/>
              </a:rPr>
              <a:t>UI </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文本框 1"/>
          <p:cNvSpPr txBox="1"/>
          <p:nvPr/>
        </p:nvSpPr>
        <p:spPr>
          <a:xfrm>
            <a:off x="4069977" y="1529419"/>
            <a:ext cx="16244046"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 UI</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自动化运行报告</a:t>
            </a:r>
            <a:endParaRPr>
              <a:latin typeface="方正黑体简体" panose="02000000000000000000" charset="-122"/>
              <a:ea typeface="方正黑体简体" panose="02000000000000000000" charset="-122"/>
              <a:cs typeface="方正黑体简体" panose="02000000000000000000" charset="-122"/>
            </a:endParaRPr>
          </a:p>
        </p:txBody>
      </p:sp>
      <p:pic>
        <p:nvPicPr>
          <p:cNvPr id="923" name="图片 3" descr="图片 3"/>
          <p:cNvPicPr>
            <a:picLocks noChangeAspect="1"/>
          </p:cNvPicPr>
          <p:nvPr/>
        </p:nvPicPr>
        <p:blipFill>
          <a:blip r:embed="rId1"/>
          <a:stretch>
            <a:fillRect/>
          </a:stretch>
        </p:blipFill>
        <p:spPr>
          <a:xfrm>
            <a:off x="854453" y="4313083"/>
            <a:ext cx="11397993" cy="5364815"/>
          </a:xfrm>
          <a:prstGeom prst="rect">
            <a:avLst/>
          </a:prstGeom>
          <a:ln w="12700">
            <a:miter lim="400000"/>
            <a:headEnd/>
            <a:tailEnd/>
          </a:ln>
          <a:effectLst>
            <a:outerShdw blurRad="355600" dist="177800" dir="5400000" rotWithShape="0">
              <a:srgbClr val="000000">
                <a:alpha val="70000"/>
              </a:srgbClr>
            </a:outerShdw>
          </a:effectLst>
        </p:spPr>
      </p:pic>
      <p:pic>
        <p:nvPicPr>
          <p:cNvPr id="924" name="图片 5" descr="图片 5"/>
          <p:cNvPicPr>
            <a:picLocks noChangeAspect="1"/>
          </p:cNvPicPr>
          <p:nvPr/>
        </p:nvPicPr>
        <p:blipFill>
          <a:blip r:embed="rId2"/>
          <a:stretch>
            <a:fillRect/>
          </a:stretch>
        </p:blipFill>
        <p:spPr>
          <a:xfrm>
            <a:off x="12726659" y="6217315"/>
            <a:ext cx="10802887" cy="5364815"/>
          </a:xfrm>
          <a:prstGeom prst="rect">
            <a:avLst/>
          </a:prstGeom>
          <a:ln w="12700">
            <a:miter lim="400000"/>
            <a:headEnd/>
            <a:tailEnd/>
          </a:ln>
          <a:effectLst>
            <a:outerShdw blurRad="355600" dist="177800" dir="5400000" rotWithShape="0">
              <a:srgbClr val="000000">
                <a:alpha val="70000"/>
              </a:srgbClr>
            </a:outerShdw>
          </a:effectLst>
        </p:spPr>
      </p:pic>
      <p:sp>
        <p:nvSpPr>
          <p:cNvPr id="925" name="文本框 8"/>
          <p:cNvSpPr txBox="1"/>
          <p:nvPr/>
        </p:nvSpPr>
        <p:spPr>
          <a:xfrm>
            <a:off x="8285391" y="2796242"/>
            <a:ext cx="7813218"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自动 </a:t>
            </a:r>
            <a:r>
              <a:t>UI </a:t>
            </a:r>
            <a:r>
              <a:t>截图留存 </a:t>
            </a:r>
            <a:r>
              <a:t>+ </a:t>
            </a:r>
            <a:r>
              <a:t>可视化测试报告</a:t>
            </a:r>
            <a:r>
              <a:t>-</a:t>
            </a:r>
          </a:p>
        </p:txBody>
      </p:sp>
      <p:sp>
        <p:nvSpPr>
          <p:cNvPr id="92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en-US" sz="5400">
                <a:latin typeface="Times New Roman Bold" panose="02020603050405020304" charset="0"/>
                <a:ea typeface="方正黑体简体" panose="02000000000000000000" charset="-122"/>
                <a:cs typeface="Times New Roman Bold" panose="02020603050405020304" charset="0"/>
              </a:rPr>
              <a:t>UI </a:t>
            </a:r>
            <a:r>
              <a:rPr sz="5400" b="0">
                <a:latin typeface="方正黑体简体" panose="02000000000000000000" charset="-122"/>
                <a:ea typeface="方正黑体简体" panose="02000000000000000000" charset="-122"/>
              </a:rPr>
              <a:t>测试</a:t>
            </a:r>
            <a:endParaRPr lang="en-US"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MeterSphere 性能测试核心设计"/>
          <p:cNvSpPr txBox="1"/>
          <p:nvPr/>
        </p:nvSpPr>
        <p:spPr>
          <a:xfrm>
            <a:off x="6443345" y="1526272"/>
            <a:ext cx="1149731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性能测试核心设计</a:t>
            </a:r>
            <a:endParaRPr>
              <a:latin typeface="方正黑体简体" panose="02000000000000000000" charset="-122"/>
              <a:ea typeface="方正黑体简体" panose="02000000000000000000" charset="-122"/>
              <a:cs typeface="方正黑体简体" panose="02000000000000000000" charset="-122"/>
            </a:endParaRPr>
          </a:p>
        </p:txBody>
      </p:sp>
      <p:sp>
        <p:nvSpPr>
          <p:cNvPr id="94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948" name="主机集群环境"/>
          <p:cNvSpPr/>
          <p:nvPr/>
        </p:nvSpPr>
        <p:spPr>
          <a:xfrm>
            <a:off x="2239303"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主机集群环境</a:t>
            </a:r>
          </a:p>
        </p:txBody>
      </p:sp>
      <p:sp>
        <p:nvSpPr>
          <p:cNvPr id="949" name="基础层：性能测试环境"/>
          <p:cNvSpPr/>
          <p:nvPr/>
        </p:nvSpPr>
        <p:spPr>
          <a:xfrm>
            <a:off x="2239303" y="9501671"/>
            <a:ext cx="12589744"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基础层：性能测试环境</a:t>
            </a:r>
          </a:p>
        </p:txBody>
      </p:sp>
      <p:sp>
        <p:nvSpPr>
          <p:cNvPr id="950" name="核心层：性能测试脚本"/>
          <p:cNvSpPr/>
          <p:nvPr/>
        </p:nvSpPr>
        <p:spPr>
          <a:xfrm>
            <a:off x="2239303" y="6673911"/>
            <a:ext cx="12589744" cy="1270001"/>
          </a:xfrm>
          <a:prstGeom prst="rect">
            <a:avLst/>
          </a:prstGeom>
          <a:solidFill>
            <a:schemeClr val="accent1">
              <a:lumOff val="-1355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核心层：性能测试脚本</a:t>
            </a:r>
          </a:p>
        </p:txBody>
      </p:sp>
      <p:sp>
        <p:nvSpPr>
          <p:cNvPr id="951" name="展示层：性能测试报告"/>
          <p:cNvSpPr/>
          <p:nvPr/>
        </p:nvSpPr>
        <p:spPr>
          <a:xfrm>
            <a:off x="2239303" y="3846150"/>
            <a:ext cx="12589744"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展示层：性能测试报告</a:t>
            </a:r>
          </a:p>
        </p:txBody>
      </p:sp>
      <p:sp>
        <p:nvSpPr>
          <p:cNvPr id="952" name="容器集群环境"/>
          <p:cNvSpPr/>
          <p:nvPr/>
        </p:nvSpPr>
        <p:spPr>
          <a:xfrm>
            <a:off x="6446126"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容器集群环境</a:t>
            </a:r>
          </a:p>
        </p:txBody>
      </p:sp>
      <p:sp>
        <p:nvSpPr>
          <p:cNvPr id="953" name="IaaS 云环境"/>
          <p:cNvSpPr/>
          <p:nvPr/>
        </p:nvSpPr>
        <p:spPr>
          <a:xfrm>
            <a:off x="10652949"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IaaS 云环境</a:t>
            </a:r>
          </a:p>
        </p:txBody>
      </p:sp>
      <p:sp>
        <p:nvSpPr>
          <p:cNvPr id="954" name="压测文件管理"/>
          <p:cNvSpPr/>
          <p:nvPr/>
        </p:nvSpPr>
        <p:spPr>
          <a:xfrm>
            <a:off x="2239303" y="7979031"/>
            <a:ext cx="4176098" cy="1270001"/>
          </a:xfrm>
          <a:prstGeom prst="rect">
            <a:avLst/>
          </a:prstGeom>
          <a:solidFill>
            <a:schemeClr val="accent1">
              <a:lumOff val="-1355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压测文件管理</a:t>
            </a:r>
          </a:p>
        </p:txBody>
      </p:sp>
      <p:sp>
        <p:nvSpPr>
          <p:cNvPr id="955" name="压测场景管理"/>
          <p:cNvSpPr/>
          <p:nvPr/>
        </p:nvSpPr>
        <p:spPr>
          <a:xfrm>
            <a:off x="6446126" y="7979031"/>
            <a:ext cx="4176098" cy="1270001"/>
          </a:xfrm>
          <a:prstGeom prst="rect">
            <a:avLst/>
          </a:prstGeom>
          <a:solidFill>
            <a:schemeClr val="accent1">
              <a:lumOff val="-1355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压测场景管理</a:t>
            </a:r>
          </a:p>
        </p:txBody>
      </p:sp>
      <p:sp>
        <p:nvSpPr>
          <p:cNvPr id="956" name="压测模型管理"/>
          <p:cNvSpPr/>
          <p:nvPr/>
        </p:nvSpPr>
        <p:spPr>
          <a:xfrm>
            <a:off x="10652949" y="7979031"/>
            <a:ext cx="4176098" cy="1270001"/>
          </a:xfrm>
          <a:prstGeom prst="rect">
            <a:avLst/>
          </a:prstGeom>
          <a:solidFill>
            <a:schemeClr val="accent1">
              <a:lumOff val="-1355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压测模型管理</a:t>
            </a:r>
          </a:p>
        </p:txBody>
      </p:sp>
      <p:sp>
        <p:nvSpPr>
          <p:cNvPr id="957" name="压测汇总报告"/>
          <p:cNvSpPr/>
          <p:nvPr/>
        </p:nvSpPr>
        <p:spPr>
          <a:xfrm>
            <a:off x="2239303"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压测汇总报告</a:t>
            </a:r>
          </a:p>
        </p:txBody>
      </p:sp>
      <p:sp>
        <p:nvSpPr>
          <p:cNvPr id="958" name="压测详细报告"/>
          <p:cNvSpPr/>
          <p:nvPr/>
        </p:nvSpPr>
        <p:spPr>
          <a:xfrm>
            <a:off x="6446126"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压测详细报告</a:t>
            </a:r>
          </a:p>
        </p:txBody>
      </p:sp>
      <p:sp>
        <p:nvSpPr>
          <p:cNvPr id="959" name="压测趋势图表"/>
          <p:cNvSpPr/>
          <p:nvPr/>
        </p:nvSpPr>
        <p:spPr>
          <a:xfrm>
            <a:off x="10652949"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压测趋势图表</a:t>
            </a:r>
          </a:p>
        </p:txBody>
      </p:sp>
      <p:sp>
        <p:nvSpPr>
          <p:cNvPr id="960" name="压测监控"/>
          <p:cNvSpPr/>
          <p:nvPr/>
        </p:nvSpPr>
        <p:spPr>
          <a:xfrm>
            <a:off x="14964227" y="3846150"/>
            <a:ext cx="1273924" cy="8193940"/>
          </a:xfrm>
          <a:prstGeom prst="rect">
            <a:avLst/>
          </a:prstGeom>
          <a:solidFill>
            <a:schemeClr val="accent1">
              <a:lumOff val="-1355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压测监控</a:t>
            </a:r>
          </a:p>
        </p:txBody>
      </p:sp>
      <p:sp>
        <p:nvSpPr>
          <p:cNvPr id="961" name="性能测试报告…"/>
          <p:cNvSpPr txBox="1"/>
          <p:nvPr/>
        </p:nvSpPr>
        <p:spPr>
          <a:xfrm>
            <a:off x="16878546" y="4056348"/>
            <a:ext cx="5215436" cy="7773544"/>
          </a:xfrm>
          <a:prstGeom prst="rect">
            <a:avLst/>
          </a:prstGeom>
          <a:ln w="12700">
            <a:miter lim="400000"/>
          </a:ln>
        </p:spPr>
        <p:txBody>
          <a:bodyPr lIns="71437" tIns="71437" rIns="71437" bIns="71437" anchor="ctr">
            <a:spAutoFit/>
          </a:bodyPr>
          <a:lstStyle/>
          <a:p>
            <a:pPr algn="l" defTabSz="457200">
              <a:lnSpc>
                <a:spcPts val="6100"/>
              </a:lnSpc>
              <a:defRPr sz="3600" b="0">
                <a:solidFill>
                  <a:srgbClr val="783887"/>
                </a:solidFill>
              </a:defRPr>
            </a:pPr>
            <a:r>
              <a:t>性能测试报告</a:t>
            </a:r>
            <a:endParaRPr sz="1200"/>
          </a:p>
          <a:p>
            <a:pPr marL="416560" indent="-416560" algn="l" defTabSz="457200">
              <a:lnSpc>
                <a:spcPts val="5400"/>
              </a:lnSpc>
              <a:buSzPct val="145000"/>
              <a:buChar char="•"/>
              <a:defRPr sz="3000" b="0">
                <a:solidFill>
                  <a:srgbClr val="5E5E5E"/>
                </a:solidFill>
              </a:defRPr>
            </a:pPr>
            <a:r>
              <a:t>自动生成测试报告</a:t>
            </a:r>
          </a:p>
          <a:p>
            <a:pPr marL="416560" indent="-416560" algn="l" defTabSz="457200">
              <a:lnSpc>
                <a:spcPts val="5400"/>
              </a:lnSpc>
              <a:buSzPct val="145000"/>
              <a:buChar char="•"/>
              <a:defRPr sz="3000" b="0">
                <a:solidFill>
                  <a:srgbClr val="5E5E5E"/>
                </a:solidFill>
              </a:defRPr>
            </a:pPr>
            <a:r>
              <a:t>多次测试结果对比</a:t>
            </a:r>
          </a:p>
          <a:p>
            <a:pPr marL="416560" indent="-416560" algn="l" defTabSz="457200">
              <a:lnSpc>
                <a:spcPts val="5400"/>
              </a:lnSpc>
              <a:buSzPct val="145000"/>
              <a:buChar char="•"/>
              <a:defRPr sz="3000" b="0">
                <a:solidFill>
                  <a:srgbClr val="5E5E5E"/>
                </a:solidFill>
              </a:defRPr>
            </a:pPr>
            <a:r>
              <a:t>丰富的报告展示详情</a:t>
            </a:r>
          </a:p>
          <a:p>
            <a:pPr marL="416560" indent="-416560" algn="l" defTabSz="457200">
              <a:lnSpc>
                <a:spcPts val="5400"/>
              </a:lnSpc>
              <a:buSzPct val="145000"/>
              <a:buChar char="•"/>
              <a:defRPr sz="3000" b="0">
                <a:solidFill>
                  <a:srgbClr val="5E5E5E"/>
                </a:solidFill>
              </a:defRPr>
            </a:pPr>
            <a:r>
              <a:t>测试报告内容导出</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性能测试脚本</a:t>
            </a:r>
          </a:p>
          <a:p>
            <a:pPr marL="416560" indent="-416560" algn="l" defTabSz="457200">
              <a:lnSpc>
                <a:spcPts val="5400"/>
              </a:lnSpc>
              <a:buSzPct val="145000"/>
              <a:buChar char="•"/>
              <a:defRPr sz="3000" b="0">
                <a:solidFill>
                  <a:srgbClr val="5E5E5E"/>
                </a:solidFill>
              </a:defRPr>
            </a:pPr>
            <a:r>
              <a:t>完全兼容 JMeter 脚本</a:t>
            </a:r>
          </a:p>
          <a:p>
            <a:pPr marL="416560" indent="-416560" algn="l" defTabSz="457200">
              <a:lnSpc>
                <a:spcPts val="5400"/>
              </a:lnSpc>
              <a:buSzPct val="145000"/>
              <a:buChar char="•"/>
              <a:defRPr sz="3000" b="0">
                <a:solidFill>
                  <a:srgbClr val="5E5E5E"/>
                </a:solidFill>
              </a:defRPr>
            </a:pPr>
            <a:r>
              <a:t>自由上传测试依赖文件</a:t>
            </a:r>
          </a:p>
          <a:p>
            <a:pPr marL="416560" indent="-416560" algn="l" defTabSz="457200">
              <a:lnSpc>
                <a:spcPts val="5400"/>
              </a:lnSpc>
              <a:buSzPct val="145000"/>
              <a:buChar char="•"/>
              <a:defRPr sz="3000" b="0">
                <a:solidFill>
                  <a:srgbClr val="5E5E5E"/>
                </a:solidFill>
              </a:defRPr>
            </a:pPr>
            <a:r>
              <a:t>通过浏览器插件快速录制</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性能测试环境</a:t>
            </a:r>
          </a:p>
          <a:p>
            <a:pPr marL="416560" indent="-416560" algn="l" defTabSz="457200">
              <a:lnSpc>
                <a:spcPts val="5400"/>
              </a:lnSpc>
              <a:buSzPct val="145000"/>
              <a:buChar char="•"/>
              <a:defRPr sz="3000" b="0">
                <a:solidFill>
                  <a:srgbClr val="5E5E5E"/>
                </a:solidFill>
              </a:defRPr>
            </a:pPr>
            <a:r>
              <a:t>压测机统一管控</a:t>
            </a:r>
          </a:p>
          <a:p>
            <a:pPr marL="416560" indent="-416560" algn="l" defTabSz="457200">
              <a:lnSpc>
                <a:spcPts val="5400"/>
              </a:lnSpc>
              <a:buSzPct val="145000"/>
              <a:buChar char="•"/>
              <a:defRPr sz="3000">
                <a:solidFill>
                  <a:srgbClr val="5E5E5E"/>
                </a:solidFill>
              </a:defRPr>
            </a:pPr>
            <a:r>
              <a:rPr b="0"/>
              <a:t>分布式、大规模压测资源池</a:t>
            </a:r>
            <a:r>
              <a:rPr sz="1200"/>
              <a:t> </a:t>
            </a:r>
            <a:endParaRPr sz="1200"/>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00000000000000000" charset="-122"/>
                <a:ea typeface="方正黑体简体" panose="02000000000000000000" charset="-122"/>
              </a:rPr>
              <a:t>性能</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6" name="组合 47"/>
          <p:cNvGrpSpPr/>
          <p:nvPr/>
        </p:nvGrpSpPr>
        <p:grpSpPr>
          <a:xfrm>
            <a:off x="10150101" y="6867221"/>
            <a:ext cx="6684011" cy="2343786"/>
            <a:chOff x="0" y="0"/>
            <a:chExt cx="6684009" cy="2343785"/>
          </a:xfrm>
        </p:grpSpPr>
        <p:sp>
          <p:nvSpPr>
            <p:cNvPr id="963" name="矩形: 圆角 48"/>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66" name="矩形 49"/>
            <p:cNvGrpSpPr/>
            <p:nvPr/>
          </p:nvGrpSpPr>
          <p:grpSpPr>
            <a:xfrm>
              <a:off x="379730" y="294640"/>
              <a:ext cx="2905125" cy="791211"/>
              <a:chOff x="0" y="0"/>
              <a:chExt cx="2905124" cy="791209"/>
            </a:xfrm>
          </p:grpSpPr>
          <p:sp>
            <p:nvSpPr>
              <p:cNvPr id="964"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5" name="JMeter-Pod-1"/>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JMeter-Pod-1</a:t>
                </a:r>
              </a:p>
            </p:txBody>
          </p:sp>
        </p:grpSp>
        <p:grpSp>
          <p:nvGrpSpPr>
            <p:cNvPr id="969" name="矩形 50"/>
            <p:cNvGrpSpPr/>
            <p:nvPr/>
          </p:nvGrpSpPr>
          <p:grpSpPr>
            <a:xfrm>
              <a:off x="3440429" y="294640"/>
              <a:ext cx="2905125" cy="791211"/>
              <a:chOff x="0" y="0"/>
              <a:chExt cx="2905124" cy="791209"/>
            </a:xfrm>
          </p:grpSpPr>
          <p:sp>
            <p:nvSpPr>
              <p:cNvPr id="967"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8" name="JMeter-Pod-2"/>
              <p:cNvSpPr txBox="1"/>
              <p:nvPr/>
            </p:nvSpPr>
            <p:spPr>
              <a:xfrm>
                <a:off x="45719" y="201040"/>
                <a:ext cx="2813686" cy="38913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defRPr>
                </a:lvl1pPr>
              </a:lstStyle>
              <a:p>
                <a:r>
                  <a:t>JMeter-Pod-2</a:t>
                </a:r>
              </a:p>
            </p:txBody>
          </p:sp>
        </p:grpSp>
        <p:grpSp>
          <p:nvGrpSpPr>
            <p:cNvPr id="972" name="矩形 51"/>
            <p:cNvGrpSpPr/>
            <p:nvPr/>
          </p:nvGrpSpPr>
          <p:grpSpPr>
            <a:xfrm>
              <a:off x="3440429" y="1252220"/>
              <a:ext cx="2905125" cy="791211"/>
              <a:chOff x="0" y="0"/>
              <a:chExt cx="2905124" cy="791209"/>
            </a:xfrm>
          </p:grpSpPr>
          <p:sp>
            <p:nvSpPr>
              <p:cNvPr id="970"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1" name="JMeter-Pod-N"/>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JMeter-Pod-N</a:t>
                </a:r>
              </a:p>
            </p:txBody>
          </p:sp>
        </p:grpSp>
        <p:grpSp>
          <p:nvGrpSpPr>
            <p:cNvPr id="975" name="矩形 52"/>
            <p:cNvGrpSpPr/>
            <p:nvPr/>
          </p:nvGrpSpPr>
          <p:grpSpPr>
            <a:xfrm>
              <a:off x="390525" y="1272540"/>
              <a:ext cx="2905125" cy="791211"/>
              <a:chOff x="0" y="0"/>
              <a:chExt cx="2905124" cy="791209"/>
            </a:xfrm>
          </p:grpSpPr>
          <p:sp>
            <p:nvSpPr>
              <p:cNvPr id="973"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4" name="JMeter-Pod-3"/>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JMeter-Pod-3</a:t>
                </a:r>
              </a:p>
            </p:txBody>
          </p:sp>
        </p:grpSp>
      </p:grpSp>
      <p:grpSp>
        <p:nvGrpSpPr>
          <p:cNvPr id="984" name="组合 53"/>
          <p:cNvGrpSpPr/>
          <p:nvPr/>
        </p:nvGrpSpPr>
        <p:grpSpPr>
          <a:xfrm>
            <a:off x="5444807" y="10006165"/>
            <a:ext cx="4572001" cy="756286"/>
            <a:chOff x="0" y="0"/>
            <a:chExt cx="4572000" cy="756284"/>
          </a:xfrm>
        </p:grpSpPr>
        <p:sp>
          <p:nvSpPr>
            <p:cNvPr id="977" name="矩形: 圆角 54"/>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978" name="矩形"/>
            <p:cNvSpPr/>
            <p:nvPr/>
          </p:nvSpPr>
          <p:spPr>
            <a:xfrm>
              <a:off x="8699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79" name="Kafka-1"/>
            <p:cNvSpPr txBox="1"/>
            <p:nvPr/>
          </p:nvSpPr>
          <p:spPr>
            <a:xfrm>
              <a:off x="132714" y="174307"/>
              <a:ext cx="1291592"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Kafka-1</a:t>
              </a:r>
            </a:p>
          </p:txBody>
        </p:sp>
        <p:sp>
          <p:nvSpPr>
            <p:cNvPr id="980" name="矩形"/>
            <p:cNvSpPr/>
            <p:nvPr/>
          </p:nvSpPr>
          <p:spPr>
            <a:xfrm>
              <a:off x="159321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1" name="Kafka-2"/>
            <p:cNvSpPr txBox="1"/>
            <p:nvPr/>
          </p:nvSpPr>
          <p:spPr>
            <a:xfrm>
              <a:off x="1638935"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Kafka-2</a:t>
              </a:r>
            </a:p>
          </p:txBody>
        </p:sp>
        <p:sp>
          <p:nvSpPr>
            <p:cNvPr id="982" name="矩形"/>
            <p:cNvSpPr/>
            <p:nvPr/>
          </p:nvSpPr>
          <p:spPr>
            <a:xfrm>
              <a:off x="3098800"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3" name="Kafka-n"/>
            <p:cNvSpPr txBox="1"/>
            <p:nvPr/>
          </p:nvSpPr>
          <p:spPr>
            <a:xfrm>
              <a:off x="3144520"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Kafka-n</a:t>
              </a:r>
            </a:p>
          </p:txBody>
        </p:sp>
      </p:grpSp>
      <p:grpSp>
        <p:nvGrpSpPr>
          <p:cNvPr id="998" name="组合 61"/>
          <p:cNvGrpSpPr/>
          <p:nvPr/>
        </p:nvGrpSpPr>
        <p:grpSpPr>
          <a:xfrm>
            <a:off x="10230484" y="4351351"/>
            <a:ext cx="6684011" cy="2343786"/>
            <a:chOff x="0" y="0"/>
            <a:chExt cx="6684009" cy="2343785"/>
          </a:xfrm>
        </p:grpSpPr>
        <p:sp>
          <p:nvSpPr>
            <p:cNvPr id="985" name="矩形: 圆角 62"/>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88" name="矩形 63"/>
            <p:cNvGrpSpPr/>
            <p:nvPr/>
          </p:nvGrpSpPr>
          <p:grpSpPr>
            <a:xfrm>
              <a:off x="379730" y="295275"/>
              <a:ext cx="2905125" cy="791211"/>
              <a:chOff x="0" y="0"/>
              <a:chExt cx="2905124" cy="791209"/>
            </a:xfrm>
          </p:grpSpPr>
          <p:sp>
            <p:nvSpPr>
              <p:cNvPr id="986"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87" name="主机-1…"/>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-1</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1" name="矩形 64"/>
            <p:cNvGrpSpPr/>
            <p:nvPr/>
          </p:nvGrpSpPr>
          <p:grpSpPr>
            <a:xfrm>
              <a:off x="3439795" y="295275"/>
              <a:ext cx="2905125" cy="791211"/>
              <a:chOff x="0" y="0"/>
              <a:chExt cx="2905124" cy="791209"/>
            </a:xfrm>
          </p:grpSpPr>
          <p:sp>
            <p:nvSpPr>
              <p:cNvPr id="989"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0" name="主机-2…"/>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-2</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4" name="矩形 65"/>
            <p:cNvGrpSpPr/>
            <p:nvPr/>
          </p:nvGrpSpPr>
          <p:grpSpPr>
            <a:xfrm>
              <a:off x="379730" y="1252855"/>
              <a:ext cx="2905125" cy="791211"/>
              <a:chOff x="0" y="0"/>
              <a:chExt cx="2905124" cy="791209"/>
            </a:xfrm>
          </p:grpSpPr>
          <p:sp>
            <p:nvSpPr>
              <p:cNvPr id="992"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3" name="主机-3…"/>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-3</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7" name="矩形 66"/>
            <p:cNvGrpSpPr/>
            <p:nvPr/>
          </p:nvGrpSpPr>
          <p:grpSpPr>
            <a:xfrm>
              <a:off x="3439795" y="1252855"/>
              <a:ext cx="2905125" cy="791211"/>
              <a:chOff x="0" y="0"/>
              <a:chExt cx="2905124" cy="791209"/>
            </a:xfrm>
          </p:grpSpPr>
          <p:sp>
            <p:nvSpPr>
              <p:cNvPr id="995"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6" name="主机-N…"/>
              <p:cNvSpPr txBox="1"/>
              <p:nvPr/>
            </p:nvSpPr>
            <p:spPr>
              <a:xfrm>
                <a:off x="45719" y="19684"/>
                <a:ext cx="2813686" cy="7518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defRPr>
                </a:pPr>
                <a:r>
                  <a:t>主机</a:t>
                </a:r>
                <a:r>
                  <a:t>-N</a:t>
                </a:r>
                <a:endParaRPr>
                  <a:solidFill>
                    <a:srgbClr val="FFFFFF"/>
                  </a:solidFill>
                </a:endParaRPr>
              </a:p>
              <a:p>
                <a:pPr defTabSz="821690">
                  <a:defRPr sz="2000" b="0">
                    <a:solidFill>
                      <a:srgbClr val="5E5E5E"/>
                    </a:solidFill>
                  </a:defRPr>
                </a:pPr>
                <a:r>
                  <a:t>Node-Controller</a:t>
                </a:r>
              </a:p>
            </p:txBody>
          </p:sp>
        </p:grpSp>
      </p:grpSp>
      <p:grpSp>
        <p:nvGrpSpPr>
          <p:cNvPr id="1003" name="流程图: 磁盘 67"/>
          <p:cNvGrpSpPr/>
          <p:nvPr/>
        </p:nvGrpSpPr>
        <p:grpSpPr>
          <a:xfrm>
            <a:off x="1342703" y="11069376"/>
            <a:ext cx="3115311" cy="2016001"/>
            <a:chOff x="0" y="0"/>
            <a:chExt cx="3115310" cy="2016000"/>
          </a:xfrm>
        </p:grpSpPr>
        <p:grpSp>
          <p:nvGrpSpPr>
            <p:cNvPr id="1001" name="成组"/>
            <p:cNvGrpSpPr/>
            <p:nvPr/>
          </p:nvGrpSpPr>
          <p:grpSpPr>
            <a:xfrm>
              <a:off x="-1" y="-1"/>
              <a:ext cx="3115312" cy="2016002"/>
              <a:chOff x="0" y="0"/>
              <a:chExt cx="3115310" cy="2016000"/>
            </a:xfrm>
          </p:grpSpPr>
          <p:sp>
            <p:nvSpPr>
              <p:cNvPr id="999"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007BD3"/>
                  </a:gs>
                  <a:gs pos="100000">
                    <a:srgbClr val="034373"/>
                  </a:gs>
                </a:gsLst>
                <a:lin ang="0" scaled="0"/>
              </a:gradFill>
              <a:ln w="12700" cap="flat">
                <a:noFill/>
                <a:miter lim="400000"/>
              </a:ln>
              <a:effectLst/>
            </p:spPr>
            <p:txBody>
              <a:bodyPr wrap="square" lIns="71436" tIns="71436" rIns="71436" bIns="71436" numCol="1" anchor="ctr">
                <a:noAutofit/>
              </a:bodyPr>
              <a:lstStyle/>
              <a:p>
                <a:pPr defTabSz="821690"/>
              </a:p>
            </p:txBody>
          </p:sp>
          <p:sp>
            <p:nvSpPr>
              <p:cNvPr id="1000"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chemeClr val="accent1">
                    <a:lumOff val="-13553"/>
                  </a:schemeClr>
                </a:solidFill>
                <a:prstDash val="solid"/>
                <a:miter lim="400000"/>
              </a:ln>
              <a:effectLst/>
            </p:spPr>
            <p:txBody>
              <a:bodyPr wrap="square" lIns="71436" tIns="71436" rIns="71436" bIns="71436" numCol="1" anchor="ctr">
                <a:noAutofit/>
              </a:bodyPr>
              <a:lstStyle/>
              <a:p>
                <a:pPr defTabSz="821690"/>
              </a:p>
            </p:txBody>
          </p:sp>
        </p:grpSp>
        <p:sp>
          <p:nvSpPr>
            <p:cNvPr id="1002" name="MySQL…"/>
            <p:cNvSpPr txBox="1"/>
            <p:nvPr/>
          </p:nvSpPr>
          <p:spPr>
            <a:xfrm>
              <a:off x="6349" y="609263"/>
              <a:ext cx="3102612" cy="1133475"/>
            </a:xfrm>
            <a:prstGeom prst="rect">
              <a:avLst/>
            </a:prstGeom>
            <a:no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MySQL</a:t>
              </a:r>
            </a:p>
            <a:p>
              <a:pPr defTabSz="821690">
                <a:defRPr sz="3000" b="0">
                  <a:solidFill>
                    <a:srgbClr val="FFFFFF"/>
                  </a:solidFill>
                </a:defRPr>
              </a:pPr>
              <a:r>
                <a:t>数据库</a:t>
              </a:r>
            </a:p>
          </p:txBody>
        </p:sp>
      </p:grpSp>
      <p:grpSp>
        <p:nvGrpSpPr>
          <p:cNvPr id="1011" name="组合 68"/>
          <p:cNvGrpSpPr/>
          <p:nvPr/>
        </p:nvGrpSpPr>
        <p:grpSpPr>
          <a:xfrm>
            <a:off x="5444807" y="10982047"/>
            <a:ext cx="4572001" cy="756286"/>
            <a:chOff x="0" y="0"/>
            <a:chExt cx="4572000" cy="756284"/>
          </a:xfrm>
        </p:grpSpPr>
        <p:sp>
          <p:nvSpPr>
            <p:cNvPr id="1004" name="矩形: 圆角 69"/>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05" name="矩形"/>
            <p:cNvSpPr/>
            <p:nvPr/>
          </p:nvSpPr>
          <p:spPr>
            <a:xfrm>
              <a:off x="73659" y="10794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6" name="DS-1"/>
            <p:cNvSpPr txBox="1"/>
            <p:nvPr/>
          </p:nvSpPr>
          <p:spPr>
            <a:xfrm>
              <a:off x="73659" y="237490"/>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DS-1</a:t>
              </a:r>
            </a:p>
          </p:txBody>
        </p:sp>
        <p:sp>
          <p:nvSpPr>
            <p:cNvPr id="1007" name="矩形"/>
            <p:cNvSpPr/>
            <p:nvPr/>
          </p:nvSpPr>
          <p:spPr>
            <a:xfrm>
              <a:off x="1567180" y="107949"/>
              <a:ext cx="1382395"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8" name="DS-2"/>
            <p:cNvSpPr txBox="1"/>
            <p:nvPr/>
          </p:nvSpPr>
          <p:spPr>
            <a:xfrm>
              <a:off x="1567180" y="237490"/>
              <a:ext cx="1382395"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DS-2</a:t>
              </a:r>
            </a:p>
          </p:txBody>
        </p:sp>
        <p:sp>
          <p:nvSpPr>
            <p:cNvPr id="1009" name="矩形"/>
            <p:cNvSpPr/>
            <p:nvPr/>
          </p:nvSpPr>
          <p:spPr>
            <a:xfrm>
              <a:off x="3080385" y="10921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10" name="DS-n"/>
            <p:cNvSpPr txBox="1"/>
            <p:nvPr/>
          </p:nvSpPr>
          <p:spPr>
            <a:xfrm>
              <a:off x="3080385" y="238759"/>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DS-n</a:t>
              </a:r>
            </a:p>
          </p:txBody>
        </p:sp>
      </p:grpSp>
      <p:sp>
        <p:nvSpPr>
          <p:cNvPr id="1012" name="曲线连接符 54"/>
          <p:cNvSpPr/>
          <p:nvPr/>
        </p:nvSpPr>
        <p:spPr>
          <a:xfrm flipV="1">
            <a:off x="5186357" y="5187012"/>
            <a:ext cx="4980628" cy="168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sp>
        <p:nvSpPr>
          <p:cNvPr id="1013" name="曲线连接符 56"/>
          <p:cNvSpPr/>
          <p:nvPr/>
        </p:nvSpPr>
        <p:spPr>
          <a:xfrm>
            <a:off x="5186357" y="6867221"/>
            <a:ext cx="5044128" cy="1691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46" name="肘形连接符 62"/>
          <p:cNvSpPr/>
          <p:nvPr/>
        </p:nvSpPr>
        <p:spPr>
          <a:xfrm>
            <a:off x="10016490" y="9210040"/>
            <a:ext cx="3474720" cy="11734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47" name="肘形连接符 71"/>
          <p:cNvSpPr/>
          <p:nvPr/>
        </p:nvSpPr>
        <p:spPr>
          <a:xfrm>
            <a:off x="4464050" y="11737340"/>
            <a:ext cx="3266440" cy="339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16" name="直接箭头连接符 78"/>
          <p:cNvSpPr/>
          <p:nvPr/>
        </p:nvSpPr>
        <p:spPr>
          <a:xfrm>
            <a:off x="7730806" y="10762451"/>
            <a:ext cx="1" cy="253476"/>
          </a:xfrm>
          <a:prstGeom prst="line">
            <a:avLst/>
          </a:prstGeom>
          <a:ln w="25400">
            <a:solidFill>
              <a:srgbClr val="808080"/>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1017" name="文本框 81"/>
          <p:cNvSpPr txBox="1"/>
          <p:nvPr/>
        </p:nvSpPr>
        <p:spPr>
          <a:xfrm>
            <a:off x="8913516" y="12356162"/>
            <a:ext cx="3616984" cy="510541"/>
          </a:xfrm>
          <a:prstGeom prst="rect">
            <a:avLst/>
          </a:prstGeom>
          <a:ln w="12700">
            <a:miter lim="400000"/>
          </a:ln>
        </p:spPr>
        <p:txBody>
          <a:bodyPr lIns="45719" rIns="45719">
            <a:spAutoFit/>
          </a:bodyPr>
          <a:lstStyle/>
          <a:p>
            <a:pPr algn="l" defTabSz="821690">
              <a:defRPr sz="2400">
                <a:solidFill>
                  <a:srgbClr val="5E5E5E"/>
                </a:solidFill>
              </a:defRPr>
            </a:pPr>
            <a:r>
              <a:t>Data-Streaming</a:t>
            </a:r>
            <a:r>
              <a:t> 集群</a:t>
            </a:r>
          </a:p>
        </p:txBody>
      </p:sp>
      <p:sp>
        <p:nvSpPr>
          <p:cNvPr id="1018" name="文本框 82"/>
          <p:cNvSpPr txBox="1"/>
          <p:nvPr/>
        </p:nvSpPr>
        <p:spPr>
          <a:xfrm>
            <a:off x="10241118" y="10712388"/>
            <a:ext cx="1825626" cy="510541"/>
          </a:xfrm>
          <a:prstGeom prst="rect">
            <a:avLst/>
          </a:prstGeom>
          <a:ln w="12700">
            <a:miter lim="400000"/>
          </a:ln>
        </p:spPr>
        <p:txBody>
          <a:bodyPr lIns="45719" rIns="45719">
            <a:spAutoFit/>
          </a:bodyPr>
          <a:lstStyle/>
          <a:p>
            <a:pPr algn="l"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t>Kafka </a:t>
            </a:r>
            <a:r>
              <a:t>集群</a:t>
            </a:r>
          </a:p>
        </p:txBody>
      </p:sp>
      <p:sp>
        <p:nvSpPr>
          <p:cNvPr id="1019" name="文本框 83"/>
          <p:cNvSpPr txBox="1"/>
          <p:nvPr/>
        </p:nvSpPr>
        <p:spPr>
          <a:xfrm>
            <a:off x="7654604" y="7582232"/>
            <a:ext cx="2677698" cy="472441"/>
          </a:xfrm>
          <a:prstGeom prst="rect">
            <a:avLst/>
          </a:prstGeom>
          <a:ln w="12700">
            <a:miter lim="400000"/>
          </a:ln>
        </p:spPr>
        <p:txBody>
          <a:bodyPr lIns="45719" rIns="45719">
            <a:spAutoFit/>
          </a:bodyPr>
          <a:lstStyle/>
          <a:p>
            <a:pPr defTabSz="821690">
              <a:defRPr sz="2200">
                <a:solidFill>
                  <a:srgbClr val="5E5E5E"/>
                </a:solidFill>
                <a:latin typeface="Trebuchet MS" panose="020B0603020202020204"/>
                <a:ea typeface="Trebuchet MS" panose="020B0603020202020204"/>
                <a:cs typeface="Trebuchet MS" panose="020B0603020202020204"/>
                <a:sym typeface="Trebuchet MS" panose="020B0603020202020204"/>
              </a:defRPr>
            </a:pPr>
            <a:r>
              <a:t>Kubernetes </a:t>
            </a:r>
            <a:r>
              <a:t>集群</a:t>
            </a:r>
          </a:p>
        </p:txBody>
      </p:sp>
      <p:sp>
        <p:nvSpPr>
          <p:cNvPr id="1020" name="文本框 84"/>
          <p:cNvSpPr txBox="1"/>
          <p:nvPr/>
        </p:nvSpPr>
        <p:spPr>
          <a:xfrm>
            <a:off x="8060541" y="4415794"/>
            <a:ext cx="2127849"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独立主机集群</a:t>
            </a:r>
          </a:p>
        </p:txBody>
      </p:sp>
      <p:sp>
        <p:nvSpPr>
          <p:cNvPr id="1021" name="文本框 85"/>
          <p:cNvSpPr txBox="1"/>
          <p:nvPr/>
        </p:nvSpPr>
        <p:spPr>
          <a:xfrm>
            <a:off x="4664693" y="5604207"/>
            <a:ext cx="3002091"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多压测任务同时下发</a:t>
            </a:r>
          </a:p>
        </p:txBody>
      </p:sp>
      <p:sp>
        <p:nvSpPr>
          <p:cNvPr id="1022" name="文本框 87"/>
          <p:cNvSpPr txBox="1"/>
          <p:nvPr/>
        </p:nvSpPr>
        <p:spPr>
          <a:xfrm>
            <a:off x="7083742" y="9270379"/>
            <a:ext cx="4227830" cy="510541"/>
          </a:xfrm>
          <a:prstGeom prst="rect">
            <a:avLst/>
          </a:prstGeom>
          <a:ln w="12700">
            <a:miter lim="400000"/>
          </a:ln>
        </p:spPr>
        <p:txBody>
          <a:bodyPr lIns="45719" rIns="45719">
            <a:spAutoFit/>
          </a:bodyPr>
          <a:lstStyle/>
          <a:p>
            <a:pPr defTabSz="821690">
              <a:defRPr sz="2400" b="0">
                <a:solidFill>
                  <a:srgbClr val="5E5E5E"/>
                </a:solidFill>
                <a:latin typeface="Apple Braille Outline 6 Dot" panose="05000000000000000000"/>
                <a:ea typeface="Apple Braille Outline 6 Dot" panose="05000000000000000000"/>
                <a:cs typeface="Apple Braille Outline 6 Dot" panose="05000000000000000000"/>
                <a:sym typeface="Apple Braille Outline 6 Dot" panose="05000000000000000000"/>
              </a:defRPr>
            </a:pPr>
            <a:r>
              <a:t>结果日志回传</a:t>
            </a:r>
            <a:r>
              <a:t> Kafka</a:t>
            </a:r>
          </a:p>
        </p:txBody>
      </p:sp>
      <p:sp>
        <p:nvSpPr>
          <p:cNvPr id="1023" name="文本框 88"/>
          <p:cNvSpPr txBox="1"/>
          <p:nvPr/>
        </p:nvSpPr>
        <p:spPr>
          <a:xfrm>
            <a:off x="9315648" y="11791977"/>
            <a:ext cx="4329044" cy="510541"/>
          </a:xfrm>
          <a:prstGeom prst="rect">
            <a:avLst/>
          </a:prstGeom>
          <a:ln w="12700">
            <a:miter lim="400000"/>
          </a:ln>
        </p:spPr>
        <p:txBody>
          <a:bodyPr lIns="45719" rIns="45719">
            <a:spAutoFit/>
          </a:bodyPr>
          <a:lstStyle/>
          <a:p>
            <a:pPr defTabSz="821690">
              <a:defRPr sz="2400" b="0">
                <a:solidFill>
                  <a:srgbClr val="5E5E5E"/>
                </a:solidFill>
              </a:defRPr>
            </a:pPr>
            <a:r>
              <a:t>Data-Streaming</a:t>
            </a:r>
            <a:r>
              <a:t> </a:t>
            </a:r>
            <a:r>
              <a:t> </a:t>
            </a:r>
            <a:r>
              <a:t>消费 </a:t>
            </a:r>
            <a:r>
              <a:t>Kafka</a:t>
            </a:r>
          </a:p>
        </p:txBody>
      </p:sp>
      <p:sp>
        <p:nvSpPr>
          <p:cNvPr id="1024" name="文本框 89"/>
          <p:cNvSpPr txBox="1"/>
          <p:nvPr/>
        </p:nvSpPr>
        <p:spPr>
          <a:xfrm>
            <a:off x="4647027" y="12479028"/>
            <a:ext cx="3224500" cy="929641"/>
          </a:xfrm>
          <a:prstGeom prst="rect">
            <a:avLst/>
          </a:prstGeom>
          <a:ln w="12700">
            <a:miter lim="400000"/>
          </a:ln>
        </p:spPr>
        <p:txBody>
          <a:bodyPr lIns="45719" rIns="45719">
            <a:spAutoFit/>
          </a:bodyPr>
          <a:lstStyle/>
          <a:p>
            <a:pPr defTabSz="821690">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t>Data-Streaming</a:t>
            </a:r>
            <a:r>
              <a:t> 计算后的数据落库</a:t>
            </a:r>
          </a:p>
        </p:txBody>
      </p:sp>
      <p:sp>
        <p:nvSpPr>
          <p:cNvPr id="1025" name="文本框 90"/>
          <p:cNvSpPr txBox="1"/>
          <p:nvPr/>
        </p:nvSpPr>
        <p:spPr>
          <a:xfrm>
            <a:off x="19390498" y="5342370"/>
            <a:ext cx="2436272"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6" name="文本框 91"/>
          <p:cNvSpPr txBox="1"/>
          <p:nvPr/>
        </p:nvSpPr>
        <p:spPr>
          <a:xfrm>
            <a:off x="19389862" y="7634720"/>
            <a:ext cx="2437544"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7" name="文本框 92"/>
          <p:cNvSpPr txBox="1"/>
          <p:nvPr/>
        </p:nvSpPr>
        <p:spPr>
          <a:xfrm>
            <a:off x="418367" y="8800479"/>
            <a:ext cx="2436272" cy="929641"/>
          </a:xfrm>
          <a:prstGeom prst="rect">
            <a:avLst/>
          </a:prstGeom>
          <a:ln w="12700">
            <a:miter lim="400000"/>
          </a:ln>
        </p:spPr>
        <p:txBody>
          <a:bodyPr lIns="45719" rIns="45719">
            <a:spAutoFit/>
          </a:bodyPr>
          <a:lstStyle/>
          <a:p>
            <a:pPr defTabSz="821690">
              <a:defRPr sz="2400">
                <a:solidFill>
                  <a:srgbClr val="5E5E5E"/>
                </a:solidFill>
              </a:defRPr>
            </a:pPr>
            <a:r>
              <a:t>性能测试报告</a:t>
            </a:r>
          </a:p>
          <a:p>
            <a:pPr defTabSz="821690">
              <a:defRPr sz="2400">
                <a:solidFill>
                  <a:srgbClr val="5E5E5E"/>
                </a:solidFill>
              </a:defRPr>
            </a:pPr>
            <a:r>
              <a:t>实时展示</a:t>
            </a:r>
          </a:p>
        </p:txBody>
      </p:sp>
      <p:sp>
        <p:nvSpPr>
          <p:cNvPr id="1048" name="直接箭头连接符 93"/>
          <p:cNvSpPr/>
          <p:nvPr/>
        </p:nvSpPr>
        <p:spPr>
          <a:xfrm>
            <a:off x="2900358" y="6867221"/>
            <a:ext cx="1" cy="4195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p:txBody>
      </p:sp>
      <p:sp>
        <p:nvSpPr>
          <p:cNvPr id="1029" name="文本框 94"/>
          <p:cNvSpPr txBox="1"/>
          <p:nvPr/>
        </p:nvSpPr>
        <p:spPr>
          <a:xfrm>
            <a:off x="14234297" y="10839755"/>
            <a:ext cx="9167364" cy="1571625"/>
          </a:xfrm>
          <a:prstGeom prst="rect">
            <a:avLst/>
          </a:prstGeom>
          <a:ln w="12700">
            <a:miter lim="400000"/>
          </a:ln>
        </p:spPr>
        <p:txBody>
          <a:bodyPr lIns="71436" tIns="71436" rIns="71436" bIns="71436" anchor="ctr">
            <a:spAutoFit/>
          </a:bodyPr>
          <a:lstStyle/>
          <a:p>
            <a:pPr defTabSz="821690">
              <a:lnSpc>
                <a:spcPct val="150000"/>
              </a:lnSpc>
              <a:defRPr b="0">
                <a:solidFill>
                  <a:srgbClr val="5E5E5E"/>
                </a:solidFill>
                <a:latin typeface="Trebuchet MS" panose="020B0603020202020204"/>
                <a:ea typeface="Trebuchet MS" panose="020B0603020202020204"/>
                <a:cs typeface="Trebuchet MS" panose="020B0603020202020204"/>
                <a:sym typeface="Trebuchet MS" panose="020B0603020202020204"/>
              </a:defRPr>
            </a:pPr>
            <a:r>
              <a:t>解决原生 </a:t>
            </a:r>
            <a:r>
              <a:t>JMeter </a:t>
            </a:r>
            <a:r>
              <a:t>主从方案问题。所有节点都可以弹性扩展，支持几千、几万甚至百万并发压测。</a:t>
            </a:r>
          </a:p>
        </p:txBody>
      </p:sp>
      <p:grpSp>
        <p:nvGrpSpPr>
          <p:cNvPr id="1032" name="矩形 55"/>
          <p:cNvGrpSpPr/>
          <p:nvPr/>
        </p:nvGrpSpPr>
        <p:grpSpPr>
          <a:xfrm>
            <a:off x="1092187" y="3876685"/>
            <a:ext cx="3616985" cy="949335"/>
            <a:chOff x="0" y="0"/>
            <a:chExt cx="3616983" cy="949334"/>
          </a:xfrm>
        </p:grpSpPr>
        <p:sp>
          <p:nvSpPr>
            <p:cNvPr id="1030" name="矩形"/>
            <p:cNvSpPr/>
            <p:nvPr/>
          </p:nvSpPr>
          <p:spPr>
            <a:xfrm>
              <a:off x="-1" y="-1"/>
              <a:ext cx="3616985" cy="949336"/>
            </a:xfrm>
            <a:prstGeom prst="rect">
              <a:avLst/>
            </a:prstGeom>
            <a:solidFill>
              <a:srgbClr val="0B7468"/>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31" name="Prometheus"/>
            <p:cNvSpPr txBox="1"/>
            <p:nvPr/>
          </p:nvSpPr>
          <p:spPr>
            <a:xfrm>
              <a:off x="45719" y="193336"/>
              <a:ext cx="3525544" cy="562662"/>
            </a:xfrm>
            <a:prstGeom prst="rect">
              <a:avLst/>
            </a:prstGeom>
            <a:noFill/>
            <a:ln w="12700" cap="flat">
              <a:noFill/>
              <a:miter lim="400000"/>
            </a:ln>
            <a:effectLst/>
          </p:spPr>
          <p:txBody>
            <a:bodyPr wrap="square" lIns="45719" tIns="45719" rIns="45719" bIns="45719" numCol="1" anchor="ctr">
              <a:spAutoFit/>
            </a:bodyPr>
            <a:lstStyle>
              <a:lvl1pPr defTabSz="821690">
                <a:defRPr b="0">
                  <a:solidFill>
                    <a:srgbClr val="FFFFFF"/>
                  </a:solidFill>
                </a:defRPr>
              </a:lvl1pPr>
            </a:lstStyle>
            <a:p>
              <a:r>
                <a:t>Prometheus</a:t>
              </a:r>
            </a:p>
          </p:txBody>
        </p:sp>
      </p:grpSp>
      <p:sp>
        <p:nvSpPr>
          <p:cNvPr id="1049" name="直接箭头连接符 18"/>
          <p:cNvSpPr/>
          <p:nvPr/>
        </p:nvSpPr>
        <p:spPr>
          <a:xfrm>
            <a:off x="2900357" y="4826010"/>
            <a:ext cx="262" cy="2041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1034" name="文本框 95"/>
          <p:cNvSpPr txBox="1"/>
          <p:nvPr/>
        </p:nvSpPr>
        <p:spPr>
          <a:xfrm>
            <a:off x="570767" y="5133021"/>
            <a:ext cx="2019138" cy="929641"/>
          </a:xfrm>
          <a:prstGeom prst="rect">
            <a:avLst/>
          </a:prstGeom>
          <a:ln w="12700">
            <a:miter lim="400000"/>
          </a:ln>
        </p:spPr>
        <p:txBody>
          <a:bodyPr lIns="45719" rIns="45719">
            <a:spAutoFit/>
          </a:bodyPr>
          <a:lstStyle>
            <a:lvl1pPr defTabSz="821690">
              <a:defRPr sz="2400">
                <a:solidFill>
                  <a:srgbClr val="5E5E5E"/>
                </a:solidFill>
              </a:defRPr>
            </a:lvl1pPr>
          </a:lstStyle>
          <a:p>
            <a:r>
              <a:t>监控数据实时展示</a:t>
            </a:r>
          </a:p>
        </p:txBody>
      </p:sp>
      <p:sp>
        <p:nvSpPr>
          <p:cNvPr id="1035" name="矩形 20"/>
          <p:cNvSpPr/>
          <p:nvPr/>
        </p:nvSpPr>
        <p:spPr>
          <a:xfrm>
            <a:off x="19075810" y="4826018"/>
            <a:ext cx="2941508" cy="4031612"/>
          </a:xfrm>
          <a:prstGeom prst="rect">
            <a:avLst/>
          </a:prstGeom>
          <a:ln w="12700">
            <a:solidFill>
              <a:srgbClr val="000000"/>
            </a:solidFill>
            <a:prstDash val="dashDot"/>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1050" name="连接符: 肘形 22"/>
          <p:cNvSpPr/>
          <p:nvPr/>
        </p:nvSpPr>
        <p:spPr>
          <a:xfrm>
            <a:off x="2899410" y="3252470"/>
            <a:ext cx="17646651" cy="15671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8594"/>
                </a:lnTo>
              </a:path>
            </a:pathLst>
          </a:custGeom>
          <a:ln w="25400">
            <a:solidFill>
              <a:srgbClr val="000000"/>
            </a:solidFill>
            <a:miter lim="400000"/>
            <a:tailEnd type="triangle"/>
          </a:ln>
        </p:spPr>
        <p:txBody>
          <a:bodyPr/>
          <a:lstStyle/>
          <a:p/>
        </p:txBody>
      </p:sp>
      <p:sp>
        <p:nvSpPr>
          <p:cNvPr id="1037" name="文本框 24"/>
          <p:cNvSpPr txBox="1"/>
          <p:nvPr/>
        </p:nvSpPr>
        <p:spPr>
          <a:xfrm>
            <a:off x="20449987" y="4057260"/>
            <a:ext cx="2095352" cy="5105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pPr>
              <a:defRPr>
                <a:solidFill>
                  <a:srgbClr val="000000"/>
                </a:solidFill>
              </a:defRPr>
            </a:pPr>
            <a:r>
              <a:rPr>
                <a:solidFill>
                  <a:srgbClr val="5E5E5E"/>
                </a:solidFill>
              </a:rPr>
              <a:t>自定义监控</a:t>
            </a:r>
            <a:endParaRPr>
              <a:solidFill>
                <a:srgbClr val="5E5E5E"/>
              </a:solidFill>
            </a:endParaRPr>
          </a:p>
        </p:txBody>
      </p:sp>
      <p:sp>
        <p:nvSpPr>
          <p:cNvPr id="10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1040" name="MeterSphere 大规模压测架构设计"/>
          <p:cNvSpPr txBox="1"/>
          <p:nvPr/>
        </p:nvSpPr>
        <p:spPr>
          <a:xfrm>
            <a:off x="0" y="1518012"/>
            <a:ext cx="24384001" cy="1166495"/>
          </a:xfrm>
          <a:prstGeom prst="rect">
            <a:avLst/>
          </a:prstGeom>
          <a:ln w="12700">
            <a:miter lim="400000"/>
          </a:ln>
        </p:spPr>
        <p:txBody>
          <a:bodyPr tIns="91439" bIns="91439">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00000000000000000" charset="-122"/>
                <a:cs typeface="Times New Roman Bold" panose="02020603050405020304" charset="0"/>
              </a:rPr>
              <a:t>MeterSphere </a:t>
            </a:r>
            <a:r>
              <a:rPr>
                <a:latin typeface="方正黑体简体" panose="02000000000000000000" charset="-122"/>
                <a:ea typeface="方正黑体简体" panose="02000000000000000000" charset="-122"/>
                <a:cs typeface="方正黑体简体" panose="02000000000000000000" charset="-122"/>
              </a:rPr>
              <a:t>大规模压测架构设计</a:t>
            </a:r>
            <a:endParaRPr>
              <a:latin typeface="方正黑体简体" panose="02000000000000000000" charset="-122"/>
              <a:ea typeface="方正黑体简体" panose="02000000000000000000" charset="-122"/>
              <a:cs typeface="方正黑体简体" panose="02000000000000000000" charset="-122"/>
            </a:endParaRPr>
          </a:p>
        </p:txBody>
      </p:sp>
      <p:sp>
        <p:nvSpPr>
          <p:cNvPr id="1041" name="箭头"/>
          <p:cNvSpPr/>
          <p:nvPr/>
        </p:nvSpPr>
        <p:spPr>
          <a:xfrm>
            <a:off x="17079165" y="5274236"/>
            <a:ext cx="1825626" cy="840512"/>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1042" name="箭头"/>
          <p:cNvSpPr/>
          <p:nvPr/>
        </p:nvSpPr>
        <p:spPr>
          <a:xfrm>
            <a:off x="17079165" y="7556744"/>
            <a:ext cx="1825626" cy="840511"/>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grpSp>
        <p:nvGrpSpPr>
          <p:cNvPr id="1045" name="成组"/>
          <p:cNvGrpSpPr/>
          <p:nvPr/>
        </p:nvGrpSpPr>
        <p:grpSpPr>
          <a:xfrm>
            <a:off x="614357" y="6273222"/>
            <a:ext cx="4572001" cy="1188001"/>
            <a:chOff x="0" y="0"/>
            <a:chExt cx="4572000" cy="1188000"/>
          </a:xfrm>
        </p:grpSpPr>
        <p:sp>
          <p:nvSpPr>
            <p:cNvPr id="1043" name="矩形"/>
            <p:cNvSpPr/>
            <p:nvPr/>
          </p:nvSpPr>
          <p:spPr>
            <a:xfrm>
              <a:off x="0" y="0"/>
              <a:ext cx="4572000" cy="1188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44" name="MeterSphere 界面"/>
            <p:cNvSpPr txBox="1"/>
            <p:nvPr/>
          </p:nvSpPr>
          <p:spPr>
            <a:xfrm>
              <a:off x="45719" y="262529"/>
              <a:ext cx="4480561" cy="662941"/>
            </a:xfrm>
            <a:prstGeom prst="rect">
              <a:avLst/>
            </a:prstGeom>
            <a:noFill/>
            <a:ln w="12700" cap="flat">
              <a:noFill/>
              <a:miter lim="400000"/>
            </a:ln>
            <a:effectLst/>
          </p:spPr>
          <p:txBody>
            <a:bodyPr wrap="square" lIns="45719" tIns="45719" rIns="45719" bIns="45719" numCol="1" anchor="ctr">
              <a:spAutoFit/>
            </a:bodyPr>
            <a:lstStyle/>
            <a:p>
              <a:pPr defTabSz="821690">
                <a:defRPr b="0">
                  <a:solidFill>
                    <a:srgbClr val="FFFFFF"/>
                  </a:solidFill>
                </a:defRPr>
              </a:pPr>
              <a:r>
                <a:t>MeterSphere </a:t>
              </a:r>
              <a:r>
                <a:t>界面</a:t>
              </a:r>
            </a:p>
          </p:txBody>
        </p:sp>
      </p:gr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00000000000000000" charset="-122"/>
                <a:ea typeface="方正黑体简体" panose="02000000000000000000" charset="-122"/>
              </a:rPr>
              <a:t>性能</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MeterSphere 的关键架构设计之二：团队协作及多租户模型"/>
          <p:cNvSpPr txBox="1"/>
          <p:nvPr/>
        </p:nvSpPr>
        <p:spPr>
          <a:xfrm>
            <a:off x="3" y="1528479"/>
            <a:ext cx="24383998" cy="1166495"/>
          </a:xfrm>
          <a:prstGeom prst="rect">
            <a:avLst/>
          </a:prstGeom>
          <a:ln w="12700">
            <a:miter lim="400000"/>
          </a:ln>
        </p:spPr>
        <p:txBody>
          <a:bodyPr lIns="91438" tIns="91438" rIns="91438" bIns="91438">
            <a:spAutoFit/>
          </a:bodyPr>
          <a:lstStyle/>
          <a:p>
            <a:pPr defTabSz="1828800">
              <a:defRPr sz="6400">
                <a:solidFill>
                  <a:srgbClr val="5E5E5E"/>
                </a:solidFill>
              </a:defRPr>
            </a:pPr>
            <a:r>
              <a:rPr>
                <a:latin typeface="Times New Roman Bold" panose="02020603050405020304" charset="0"/>
                <a:ea typeface="方正黑体简体" panose="02000000000000000000" charset="-122"/>
                <a:cs typeface="Times New Roman Bold"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性能测试截图</a:t>
            </a:r>
            <a:endParaRPr>
              <a:latin typeface="方正黑体简体" panose="02000000000000000000" charset="-122"/>
              <a:ea typeface="方正黑体简体" panose="02000000000000000000" charset="-122"/>
              <a:cs typeface="方正黑体简体" panose="02000000000000000000" charset="-122"/>
            </a:endParaRPr>
          </a:p>
        </p:txBody>
      </p:sp>
      <p:sp>
        <p:nvSpPr>
          <p:cNvPr id="1053" name="文本框 10"/>
          <p:cNvSpPr txBox="1"/>
          <p:nvPr/>
        </p:nvSpPr>
        <p:spPr>
          <a:xfrm>
            <a:off x="421676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a:defRPr b="0">
                <a:solidFill>
                  <a:srgbClr val="5E5E5E"/>
                </a:solidFill>
              </a:defRPr>
            </a:lvl1pPr>
          </a:lstStyle>
          <a:p>
            <a:r>
              <a:t>设置压测场景</a:t>
            </a:r>
          </a:p>
        </p:txBody>
      </p:sp>
      <p:sp>
        <p:nvSpPr>
          <p:cNvPr id="1054" name="文本框 12"/>
          <p:cNvSpPr txBox="1"/>
          <p:nvPr/>
        </p:nvSpPr>
        <p:spPr>
          <a:xfrm>
            <a:off x="421676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2"/>
              <a:defRPr b="0">
                <a:solidFill>
                  <a:srgbClr val="5E5E5E"/>
                </a:solidFill>
              </a:defRPr>
            </a:lvl1pPr>
          </a:lstStyle>
          <a:p>
            <a:r>
              <a:t>设置压测模型</a:t>
            </a:r>
          </a:p>
        </p:txBody>
      </p:sp>
      <p:sp>
        <p:nvSpPr>
          <p:cNvPr id="1055" name="文本框 13"/>
          <p:cNvSpPr txBox="1"/>
          <p:nvPr/>
        </p:nvSpPr>
        <p:spPr>
          <a:xfrm>
            <a:off x="1467024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3"/>
              <a:defRPr b="0">
                <a:solidFill>
                  <a:srgbClr val="5E5E5E"/>
                </a:solidFill>
              </a:defRPr>
            </a:lvl1pPr>
          </a:lstStyle>
          <a:p>
            <a:r>
              <a:t>实时压测趋势图表</a:t>
            </a:r>
          </a:p>
        </p:txBody>
      </p:sp>
      <p:sp>
        <p:nvSpPr>
          <p:cNvPr id="1056" name="文本框 14"/>
          <p:cNvSpPr txBox="1"/>
          <p:nvPr/>
        </p:nvSpPr>
        <p:spPr>
          <a:xfrm>
            <a:off x="1467024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4"/>
              <a:defRPr b="0">
                <a:solidFill>
                  <a:srgbClr val="5E5E5E"/>
                </a:solidFill>
              </a:defRPr>
            </a:lvl1pPr>
          </a:lstStyle>
          <a:p>
            <a:r>
              <a:t>实时压测汇总数据</a:t>
            </a:r>
          </a:p>
        </p:txBody>
      </p:sp>
      <p:sp>
        <p:nvSpPr>
          <p:cNvPr id="1057"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pic>
        <p:nvPicPr>
          <p:cNvPr id="1059" name="图像" descr="图像"/>
          <p:cNvPicPr>
            <a:picLocks noChangeAspect="1"/>
          </p:cNvPicPr>
          <p:nvPr/>
        </p:nvPicPr>
        <p:blipFill>
          <a:blip r:embed="rId1"/>
          <a:stretch>
            <a:fillRect/>
          </a:stretch>
        </p:blipFill>
        <p:spPr>
          <a:xfrm>
            <a:off x="1428880" y="3171278"/>
            <a:ext cx="9827224" cy="4050816"/>
          </a:xfrm>
          <a:prstGeom prst="rect">
            <a:avLst/>
          </a:prstGeom>
          <a:ln w="12700">
            <a:miter lim="400000"/>
            <a:headEnd/>
            <a:tailEnd/>
          </a:ln>
        </p:spPr>
      </p:pic>
      <p:pic>
        <p:nvPicPr>
          <p:cNvPr id="1060" name="图像" descr="图像"/>
          <p:cNvPicPr>
            <a:picLocks noChangeAspect="1"/>
          </p:cNvPicPr>
          <p:nvPr/>
        </p:nvPicPr>
        <p:blipFill>
          <a:blip r:embed="rId2"/>
          <a:stretch>
            <a:fillRect/>
          </a:stretch>
        </p:blipFill>
        <p:spPr>
          <a:xfrm>
            <a:off x="1428880" y="7905621"/>
            <a:ext cx="9827224" cy="4215485"/>
          </a:xfrm>
          <a:prstGeom prst="rect">
            <a:avLst/>
          </a:prstGeom>
          <a:ln w="12700">
            <a:miter lim="400000"/>
            <a:headEnd/>
            <a:tailEnd/>
          </a:ln>
        </p:spPr>
      </p:pic>
      <p:pic>
        <p:nvPicPr>
          <p:cNvPr id="1061" name="图像" descr="图像"/>
          <p:cNvPicPr>
            <a:picLocks noChangeAspect="1"/>
          </p:cNvPicPr>
          <p:nvPr/>
        </p:nvPicPr>
        <p:blipFill>
          <a:blip r:embed="rId3"/>
          <a:stretch>
            <a:fillRect/>
          </a:stretch>
        </p:blipFill>
        <p:spPr>
          <a:xfrm>
            <a:off x="12216765" y="3171190"/>
            <a:ext cx="10788015" cy="4050665"/>
          </a:xfrm>
          <a:prstGeom prst="rect">
            <a:avLst/>
          </a:prstGeom>
          <a:ln w="12700">
            <a:miter lim="400000"/>
            <a:headEnd/>
            <a:tailEnd/>
          </a:ln>
        </p:spPr>
      </p:pic>
      <p:pic>
        <p:nvPicPr>
          <p:cNvPr id="1062" name="图像" descr="图像"/>
          <p:cNvPicPr>
            <a:picLocks noChangeAspect="1"/>
          </p:cNvPicPr>
          <p:nvPr/>
        </p:nvPicPr>
        <p:blipFill>
          <a:blip r:embed="rId4"/>
          <a:stretch>
            <a:fillRect/>
          </a:stretch>
        </p:blipFill>
        <p:spPr>
          <a:xfrm>
            <a:off x="12216965" y="7905622"/>
            <a:ext cx="10786944" cy="4219707"/>
          </a:xfrm>
          <a:prstGeom prst="rect">
            <a:avLst/>
          </a:prstGeom>
          <a:ln w="12700">
            <a:miter lim="400000"/>
            <a:headEnd/>
            <a:tailEnd/>
          </a:ln>
        </p:spPr>
      </p:pic>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00000000000000000" charset="-122"/>
                <a:ea typeface="方正黑体简体" panose="02000000000000000000" charset="-122"/>
              </a:rPr>
              <a:t>性能</a:t>
            </a:r>
            <a:r>
              <a:rPr sz="5400" b="0">
                <a:latin typeface="方正黑体简体" panose="02000000000000000000" charset="-122"/>
                <a:ea typeface="方正黑体简体" panose="02000000000000000000" charset="-122"/>
              </a:rPr>
              <a:t>测试</a:t>
            </a:r>
            <a:endParaRPr sz="5400" b="0">
              <a:latin typeface="方正黑体简体" panose="02000000000000000000" charset="-122"/>
              <a:ea typeface="方正黑体简体" panose="02000000000000000000"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任务消息与服务集成机制"/>
          <p:cNvSpPr txBox="1"/>
          <p:nvPr/>
        </p:nvSpPr>
        <p:spPr>
          <a:xfrm>
            <a:off x="-192157" y="1530577"/>
            <a:ext cx="24405273"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Regular" panose="02020603050405020304" charset="0"/>
                <a:ea typeface="方正黑体简体" panose="02000000000000000000" charset="-122"/>
                <a:cs typeface="Times New Roman Regular" panose="02020603050405020304" charset="0"/>
              </a:rPr>
              <a:t>MeterSphere</a:t>
            </a:r>
            <a:r>
              <a:rPr>
                <a:latin typeface="方正黑体简体" panose="02000000000000000000" charset="-122"/>
                <a:ea typeface="方正黑体简体" panose="02000000000000000000" charset="-122"/>
                <a:cs typeface="方正黑体简体" panose="02000000000000000000" charset="-122"/>
              </a:rPr>
              <a:t> </a:t>
            </a:r>
            <a:r>
              <a:rPr>
                <a:latin typeface="方正黑体简体" panose="02000000000000000000" charset="-122"/>
                <a:ea typeface="方正黑体简体" panose="02000000000000000000" charset="-122"/>
                <a:cs typeface="方正黑体简体" panose="02000000000000000000" charset="-122"/>
              </a:rPr>
              <a:t>融入 DevOps 流水线实践</a:t>
            </a:r>
            <a:endParaRPr>
              <a:latin typeface="方正黑体简体" panose="02000000000000000000" charset="-122"/>
              <a:ea typeface="方正黑体简体" panose="02000000000000000000" charset="-122"/>
              <a:cs typeface="方正黑体简体" panose="02000000000000000000" charset="-122"/>
            </a:endParaRPr>
          </a:p>
        </p:txBody>
      </p:sp>
      <p:sp>
        <p:nvSpPr>
          <p:cNvPr id="1065" name="文本框 28"/>
          <p:cNvSpPr txBox="1"/>
          <p:nvPr/>
        </p:nvSpPr>
        <p:spPr>
          <a:xfrm>
            <a:off x="6551460" y="2796572"/>
            <a:ext cx="112810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将测试融入业务交付线，形成开发、测试、运维闭环 </a:t>
            </a:r>
            <a:r>
              <a:t>-</a:t>
            </a:r>
          </a:p>
        </p:txBody>
      </p:sp>
      <p:grpSp>
        <p:nvGrpSpPr>
          <p:cNvPr id="1111" name="组合 120"/>
          <p:cNvGrpSpPr/>
          <p:nvPr/>
        </p:nvGrpSpPr>
        <p:grpSpPr>
          <a:xfrm>
            <a:off x="10641831" y="4822827"/>
            <a:ext cx="12485616" cy="7146992"/>
            <a:chOff x="0" y="0"/>
            <a:chExt cx="12485614" cy="7146990"/>
          </a:xfrm>
        </p:grpSpPr>
        <p:sp>
          <p:nvSpPr>
            <p:cNvPr id="1066" name="形状"/>
            <p:cNvSpPr/>
            <p:nvPr/>
          </p:nvSpPr>
          <p:spPr>
            <a:xfrm>
              <a:off x="1694254" y="685530"/>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pic>
          <p:nvPicPr>
            <p:cNvPr id="1067" name="MeterSphere-紫色.png" descr="MeterSphere-紫色.png"/>
            <p:cNvPicPr>
              <a:picLocks noChangeAspect="1"/>
            </p:cNvPicPr>
            <p:nvPr/>
          </p:nvPicPr>
          <p:blipFill>
            <a:blip r:embed="rId1"/>
            <a:stretch>
              <a:fillRect/>
            </a:stretch>
          </p:blipFill>
          <p:spPr>
            <a:xfrm>
              <a:off x="3694930" y="3186391"/>
              <a:ext cx="5159288" cy="998431"/>
            </a:xfrm>
            <a:prstGeom prst="rect">
              <a:avLst/>
            </a:prstGeom>
            <a:ln w="12700" cap="flat">
              <a:noFill/>
              <a:miter lim="400000"/>
              <a:headEnd/>
              <a:tailEnd/>
            </a:ln>
            <a:effectLst/>
          </p:spPr>
        </p:pic>
        <p:sp>
          <p:nvSpPr>
            <p:cNvPr id="1068" name="矩形"/>
            <p:cNvSpPr/>
            <p:nvPr/>
          </p:nvSpPr>
          <p:spPr>
            <a:xfrm>
              <a:off x="1318039" y="651367"/>
              <a:ext cx="1474353" cy="1552903"/>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69" name="开发人员"/>
            <p:cNvSpPr txBox="1"/>
            <p:nvPr/>
          </p:nvSpPr>
          <p:spPr>
            <a:xfrm>
              <a:off x="1469429" y="1776787"/>
              <a:ext cx="1171575" cy="498474"/>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开发人员</a:t>
              </a:r>
            </a:p>
          </p:txBody>
        </p:sp>
        <p:sp>
          <p:nvSpPr>
            <p:cNvPr id="1070" name="缺陷管理"/>
            <p:cNvSpPr txBox="1"/>
            <p:nvPr/>
          </p:nvSpPr>
          <p:spPr>
            <a:xfrm>
              <a:off x="11131551" y="1302702"/>
              <a:ext cx="1171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5E5E5E"/>
                  </a:solidFill>
                </a:defRPr>
              </a:pPr>
              <a:r>
                <a:t>需求缺陷</a:t>
              </a:r>
            </a:p>
            <a:p>
              <a:pPr defTabSz="821690">
                <a:defRPr sz="2000" b="0">
                  <a:solidFill>
                    <a:srgbClr val="5E5E5E"/>
                  </a:solidFill>
                </a:defRPr>
              </a:pPr>
              <a:r>
                <a:t>管理</a:t>
              </a:r>
            </a:p>
          </p:txBody>
        </p:sp>
        <p:sp>
          <p:nvSpPr>
            <p:cNvPr id="1071" name="形状"/>
            <p:cNvSpPr/>
            <p:nvPr/>
          </p:nvSpPr>
          <p:spPr>
            <a:xfrm>
              <a:off x="10641725" y="3291347"/>
              <a:ext cx="721908" cy="1040360"/>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2" name="测试人员"/>
            <p:cNvSpPr txBox="1"/>
            <p:nvPr/>
          </p:nvSpPr>
          <p:spPr>
            <a:xfrm>
              <a:off x="10438814" y="4364615"/>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测试人员</a:t>
              </a:r>
            </a:p>
          </p:txBody>
        </p:sp>
        <p:sp>
          <p:nvSpPr>
            <p:cNvPr id="1073" name="形状"/>
            <p:cNvSpPr/>
            <p:nvPr/>
          </p:nvSpPr>
          <p:spPr>
            <a:xfrm>
              <a:off x="1463658" y="4537119"/>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4" name="矩形"/>
            <p:cNvSpPr/>
            <p:nvPr/>
          </p:nvSpPr>
          <p:spPr>
            <a:xfrm>
              <a:off x="1116044" y="4426844"/>
              <a:ext cx="1391165" cy="1680381"/>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75" name="运维人员"/>
            <p:cNvSpPr txBox="1"/>
            <p:nvPr/>
          </p:nvSpPr>
          <p:spPr>
            <a:xfrm>
              <a:off x="1238831" y="5628377"/>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运维人员</a:t>
              </a:r>
            </a:p>
          </p:txBody>
        </p:sp>
        <p:sp>
          <p:nvSpPr>
            <p:cNvPr id="1076" name="线条"/>
            <p:cNvSpPr/>
            <p:nvPr/>
          </p:nvSpPr>
          <p:spPr>
            <a:xfrm>
              <a:off x="9116016" y="3463730"/>
              <a:ext cx="1203744" cy="1"/>
            </a:xfrm>
            <a:prstGeom prst="line">
              <a:avLst/>
            </a:prstGeom>
            <a:noFill/>
            <a:ln w="25400" cap="flat">
              <a:solidFill>
                <a:srgbClr val="5E5E5E"/>
              </a:solidFill>
              <a:prstDash val="solid"/>
              <a:miter lim="400000"/>
              <a:head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1077" name="解决需求…"/>
            <p:cNvSpPr txBox="1"/>
            <p:nvPr/>
          </p:nvSpPr>
          <p:spPr>
            <a:xfrm>
              <a:off x="1019106" y="-1"/>
              <a:ext cx="866775" cy="650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解决需求</a:t>
              </a:r>
              <a:endParaRPr sz="1800"/>
            </a:p>
            <a:p>
              <a:pPr defTabSz="821690">
                <a:defRPr sz="1400" b="0">
                  <a:solidFill>
                    <a:srgbClr val="5E5E5E"/>
                  </a:solidFill>
                </a:defRPr>
              </a:pPr>
              <a:r>
                <a:t>修复缺陷</a:t>
              </a:r>
            </a:p>
          </p:txBody>
        </p:sp>
        <p:sp>
          <p:nvSpPr>
            <p:cNvPr id="1078" name="维护用例…"/>
            <p:cNvSpPr txBox="1"/>
            <p:nvPr/>
          </p:nvSpPr>
          <p:spPr>
            <a:xfrm>
              <a:off x="9398503" y="3526026"/>
              <a:ext cx="866775" cy="904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功能测试</a:t>
              </a:r>
            </a:p>
            <a:p>
              <a:pPr defTabSz="821690">
                <a:defRPr sz="1400" b="0">
                  <a:solidFill>
                    <a:srgbClr val="5E5E5E"/>
                  </a:solidFill>
                </a:defRPr>
              </a:pPr>
              <a:r>
                <a:t>接口测试</a:t>
              </a:r>
            </a:p>
            <a:p>
              <a:pPr defTabSz="821690">
                <a:defRPr sz="1400" b="0">
                  <a:solidFill>
                    <a:srgbClr val="5E5E5E"/>
                  </a:solidFill>
                </a:defRPr>
              </a:pPr>
              <a:r>
                <a:t>性能测试</a:t>
              </a:r>
            </a:p>
          </p:txBody>
        </p:sp>
        <p:sp>
          <p:nvSpPr>
            <p:cNvPr id="1079" name="① Jenkins 触发"/>
            <p:cNvSpPr txBox="1"/>
            <p:nvPr/>
          </p:nvSpPr>
          <p:spPr>
            <a:xfrm>
              <a:off x="2657939" y="679989"/>
              <a:ext cx="3867332" cy="784506"/>
            </a:xfrm>
            <a:prstGeom prst="rect">
              <a:avLst/>
            </a:prstGeom>
            <a:noFill/>
            <a:ln w="12700" cap="flat">
              <a:noFill/>
              <a:miter lim="400000"/>
            </a:ln>
            <a:effectLst/>
          </p:spPr>
          <p:txBody>
            <a:bodyPr wrap="square" lIns="71436" tIns="71436" rIns="71436" bIns="71436" numCol="1" anchor="ctr">
              <a:spAutoFit/>
            </a:bodyPr>
            <a:lstStyle/>
            <a:p>
              <a:pPr defTabSz="821690">
                <a:defRPr sz="1800">
                  <a:solidFill>
                    <a:srgbClr val="783887"/>
                  </a:solidFill>
                </a:defRPr>
              </a:pPr>
              <a:r>
                <a:t>① </a:t>
              </a:r>
              <a:r>
                <a:t>流水线中调用 </a:t>
              </a:r>
              <a:r>
                <a:t>MeterSphere API</a:t>
              </a:r>
              <a:endParaRPr sz="3500"/>
            </a:p>
            <a:p>
              <a:pPr defTabSz="821690">
                <a:defRPr sz="1800">
                  <a:solidFill>
                    <a:srgbClr val="783887"/>
                  </a:solidFill>
                </a:defRPr>
              </a:pPr>
              <a:r>
                <a:t>或者 </a:t>
              </a:r>
              <a:r>
                <a:t>Jenkins </a:t>
              </a:r>
              <a:r>
                <a:t>触发测试</a:t>
              </a:r>
            </a:p>
          </p:txBody>
        </p:sp>
        <p:sp>
          <p:nvSpPr>
            <p:cNvPr id="1080" name="② 自动化执行"/>
            <p:cNvSpPr txBox="1"/>
            <p:nvPr/>
          </p:nvSpPr>
          <p:spPr>
            <a:xfrm>
              <a:off x="6357937" y="4890878"/>
              <a:ext cx="2258187" cy="498475"/>
            </a:xfrm>
            <a:prstGeom prst="rect">
              <a:avLst/>
            </a:prstGeom>
            <a:noFill/>
            <a:ln w="12700" cap="flat">
              <a:noFill/>
              <a:miter lim="400000"/>
            </a:ln>
            <a:effectLst/>
          </p:spPr>
          <p:txBody>
            <a:bodyPr wrap="none" lIns="71436" tIns="71436" rIns="71436" bIns="71436" numCol="1" anchor="ctr">
              <a:spAutoFit/>
            </a:bodyPr>
            <a:lstStyle/>
            <a:p>
              <a:pPr defTabSz="821690">
                <a:defRPr sz="2000">
                  <a:solidFill>
                    <a:srgbClr val="783887"/>
                  </a:solidFill>
                </a:defRPr>
              </a:pPr>
              <a:r>
                <a:t>② 自动化执行</a:t>
              </a:r>
              <a:r>
                <a:t>测试</a:t>
              </a:r>
            </a:p>
          </p:txBody>
        </p:sp>
        <p:sp>
          <p:nvSpPr>
            <p:cNvPr id="1081" name="③ 执行结果推送"/>
            <p:cNvSpPr txBox="1"/>
            <p:nvPr/>
          </p:nvSpPr>
          <p:spPr>
            <a:xfrm>
              <a:off x="-1" y="3227545"/>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grpSp>
          <p:nvGrpSpPr>
            <p:cNvPr id="1084" name="成组"/>
            <p:cNvGrpSpPr/>
            <p:nvPr/>
          </p:nvGrpSpPr>
          <p:grpSpPr>
            <a:xfrm>
              <a:off x="4930928" y="5706502"/>
              <a:ext cx="1343657" cy="706032"/>
              <a:chOff x="0" y="0"/>
              <a:chExt cx="1343655" cy="706030"/>
            </a:xfrm>
          </p:grpSpPr>
          <p:sp>
            <p:nvSpPr>
              <p:cNvPr id="1082" name="齿轮"/>
              <p:cNvSpPr/>
              <p:nvPr/>
            </p:nvSpPr>
            <p:spPr>
              <a:xfrm>
                <a:off x="798812" y="-1"/>
                <a:ext cx="544844" cy="55972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3" name="云"/>
              <p:cNvSpPr/>
              <p:nvPr/>
            </p:nvSpPr>
            <p:spPr>
              <a:xfrm>
                <a:off x="-1" y="-1"/>
                <a:ext cx="1140601" cy="70603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5" name="开发和测试…"/>
            <p:cNvSpPr txBox="1"/>
            <p:nvPr/>
          </p:nvSpPr>
          <p:spPr>
            <a:xfrm>
              <a:off x="4820925" y="6584193"/>
              <a:ext cx="1425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开发和测试</a:t>
              </a:r>
            </a:p>
          </p:txBody>
        </p:sp>
        <p:grpSp>
          <p:nvGrpSpPr>
            <p:cNvPr id="1088" name="成组"/>
            <p:cNvGrpSpPr/>
            <p:nvPr/>
          </p:nvGrpSpPr>
          <p:grpSpPr>
            <a:xfrm>
              <a:off x="6478986" y="5681570"/>
              <a:ext cx="1343657" cy="706033"/>
              <a:chOff x="0" y="0"/>
              <a:chExt cx="1343655" cy="706031"/>
            </a:xfrm>
          </p:grpSpPr>
          <p:sp>
            <p:nvSpPr>
              <p:cNvPr id="1086" name="齿轮"/>
              <p:cNvSpPr/>
              <p:nvPr/>
            </p:nvSpPr>
            <p:spPr>
              <a:xfrm>
                <a:off x="798812" y="-1"/>
                <a:ext cx="544844" cy="55973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7" name="云"/>
              <p:cNvSpPr/>
              <p:nvPr/>
            </p:nvSpPr>
            <p:spPr>
              <a:xfrm>
                <a:off x="-1" y="0"/>
                <a:ext cx="1140601" cy="70603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9" name="Staging 和生产…"/>
            <p:cNvSpPr txBox="1"/>
            <p:nvPr/>
          </p:nvSpPr>
          <p:spPr>
            <a:xfrm>
              <a:off x="6478986" y="6584193"/>
              <a:ext cx="1454840" cy="498475"/>
            </a:xfrm>
            <a:prstGeom prst="rect">
              <a:avLst/>
            </a:prstGeom>
            <a:noFill/>
            <a:ln w="12700" cap="flat">
              <a:noFill/>
              <a:miter lim="400000"/>
            </a:ln>
            <a:effectLst/>
          </p:spPr>
          <p:txBody>
            <a:bodyPr wrap="square" lIns="71436" tIns="71436" rIns="71436" bIns="71436" numCol="1" anchor="ctr">
              <a:spAutoFit/>
            </a:bodyPr>
            <a:lstStyle>
              <a:lvl1pPr defTabSz="821690">
                <a:defRPr sz="2000" b="0">
                  <a:solidFill>
                    <a:srgbClr val="5E5E5E"/>
                  </a:solidFill>
                </a:defRPr>
              </a:lvl1pPr>
            </a:lstStyle>
            <a:p>
              <a:r>
                <a:t>生产环境</a:t>
              </a:r>
            </a:p>
          </p:txBody>
        </p:sp>
        <p:sp>
          <p:nvSpPr>
            <p:cNvPr id="1090" name="矩形"/>
            <p:cNvSpPr/>
            <p:nvPr/>
          </p:nvSpPr>
          <p:spPr>
            <a:xfrm>
              <a:off x="3477492" y="2852842"/>
              <a:ext cx="5638525" cy="1665528"/>
            </a:xfrm>
            <a:prstGeom prst="rect">
              <a:avLst/>
            </a:prstGeom>
            <a:noFill/>
            <a:ln w="101600" cap="flat">
              <a:solidFill>
                <a:srgbClr val="5E5E5E"/>
              </a:solidFill>
              <a:prstDash val="sysDot"/>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1" name="矩形"/>
            <p:cNvSpPr/>
            <p:nvPr/>
          </p:nvSpPr>
          <p:spPr>
            <a:xfrm>
              <a:off x="10345271" y="3203687"/>
              <a:ext cx="1324089" cy="1665516"/>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2" name="矩形"/>
            <p:cNvSpPr/>
            <p:nvPr/>
          </p:nvSpPr>
          <p:spPr>
            <a:xfrm>
              <a:off x="9676440" y="638646"/>
              <a:ext cx="2809175" cy="2318174"/>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3" name="矩形"/>
            <p:cNvSpPr/>
            <p:nvPr/>
          </p:nvSpPr>
          <p:spPr>
            <a:xfrm>
              <a:off x="4620061" y="5481463"/>
              <a:ext cx="3353386" cy="1665528"/>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4" name="直接箭头连接符 145"/>
            <p:cNvSpPr/>
            <p:nvPr/>
          </p:nvSpPr>
          <p:spPr>
            <a:xfrm>
              <a:off x="6296754" y="4518369"/>
              <a:ext cx="1" cy="9630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1098" name="组合 146"/>
            <p:cNvGrpSpPr/>
            <p:nvPr/>
          </p:nvGrpSpPr>
          <p:grpSpPr>
            <a:xfrm>
              <a:off x="9768778" y="800876"/>
              <a:ext cx="1344852" cy="2031692"/>
              <a:chOff x="0" y="0"/>
              <a:chExt cx="1344851" cy="2031690"/>
            </a:xfrm>
          </p:grpSpPr>
          <p:pic>
            <p:nvPicPr>
              <p:cNvPr id="1095" name="图片 159" descr="图片 159"/>
              <p:cNvPicPr>
                <a:picLocks noChangeAspect="1"/>
              </p:cNvPicPr>
              <p:nvPr/>
            </p:nvPicPr>
            <p:blipFill>
              <a:blip r:embed="rId2"/>
              <a:stretch>
                <a:fillRect/>
              </a:stretch>
            </p:blipFill>
            <p:spPr>
              <a:xfrm>
                <a:off x="112825" y="-1"/>
                <a:ext cx="1101721" cy="585722"/>
              </a:xfrm>
              <a:prstGeom prst="rect">
                <a:avLst/>
              </a:prstGeom>
              <a:ln w="12700" cap="flat">
                <a:noFill/>
                <a:miter lim="400000"/>
                <a:headEnd/>
                <a:tailEnd/>
              </a:ln>
              <a:effectLst/>
            </p:spPr>
          </p:pic>
          <p:pic>
            <p:nvPicPr>
              <p:cNvPr id="1096" name="Picture 2" descr="Picture 2"/>
              <p:cNvPicPr>
                <a:picLocks noChangeAspect="1"/>
              </p:cNvPicPr>
              <p:nvPr/>
            </p:nvPicPr>
            <p:blipFill>
              <a:blip r:embed="rId3"/>
              <a:stretch>
                <a:fillRect/>
              </a:stretch>
            </p:blipFill>
            <p:spPr>
              <a:xfrm>
                <a:off x="112375" y="690315"/>
                <a:ext cx="1148803" cy="612669"/>
              </a:xfrm>
              <a:prstGeom prst="rect">
                <a:avLst/>
              </a:prstGeom>
              <a:ln w="12700" cap="flat">
                <a:noFill/>
                <a:miter lim="400000"/>
                <a:headEnd/>
                <a:tailEnd/>
              </a:ln>
              <a:effectLst/>
            </p:spPr>
          </p:pic>
          <p:pic>
            <p:nvPicPr>
              <p:cNvPr id="1097" name="图片 161" descr="图片 161"/>
              <p:cNvPicPr>
                <a:picLocks noChangeAspect="1"/>
              </p:cNvPicPr>
              <p:nvPr/>
            </p:nvPicPr>
            <p:blipFill>
              <a:blip r:embed="rId4"/>
              <a:srcRect t="13021" r="7404" b="9800"/>
              <a:stretch>
                <a:fillRect/>
              </a:stretch>
            </p:blipFill>
            <p:spPr>
              <a:xfrm>
                <a:off x="0" y="1373771"/>
                <a:ext cx="1344852" cy="657920"/>
              </a:xfrm>
              <a:prstGeom prst="rect">
                <a:avLst/>
              </a:prstGeom>
              <a:ln w="12700" cap="flat">
                <a:noFill/>
                <a:miter lim="400000"/>
                <a:headEnd/>
                <a:tailEnd/>
              </a:ln>
              <a:effectLst/>
            </p:spPr>
          </p:pic>
        </p:grpSp>
        <p:sp>
          <p:nvSpPr>
            <p:cNvPr id="1099" name="连接符: 肘形 147"/>
            <p:cNvSpPr/>
            <p:nvPr/>
          </p:nvSpPr>
          <p:spPr>
            <a:xfrm flipH="1">
              <a:off x="6071529" y="1106431"/>
              <a:ext cx="3604913" cy="172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98" y="0"/>
                  </a:lnTo>
                  <a:lnTo>
                    <a:pt x="21498"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0" name="维护用例…"/>
            <p:cNvSpPr txBox="1"/>
            <p:nvPr/>
          </p:nvSpPr>
          <p:spPr>
            <a:xfrm>
              <a:off x="7593978" y="708535"/>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需求同步</a:t>
              </a:r>
            </a:p>
          </p:txBody>
        </p:sp>
        <p:sp>
          <p:nvSpPr>
            <p:cNvPr id="1101" name="连接符: 肘形 149"/>
            <p:cNvSpPr/>
            <p:nvPr/>
          </p:nvSpPr>
          <p:spPr>
            <a:xfrm rot="10800000" flipH="1">
              <a:off x="7022171" y="1797734"/>
              <a:ext cx="2654270" cy="10551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 y="0"/>
                  </a:lnTo>
                  <a:lnTo>
                    <a:pt x="285"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2" name="维护用例…"/>
            <p:cNvSpPr txBox="1"/>
            <p:nvPr/>
          </p:nvSpPr>
          <p:spPr>
            <a:xfrm>
              <a:off x="7593978" y="1772464"/>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缺陷推送</a:t>
              </a:r>
            </a:p>
          </p:txBody>
        </p:sp>
        <p:sp>
          <p:nvSpPr>
            <p:cNvPr id="1103" name="连接符: 肘形 151"/>
            <p:cNvSpPr/>
            <p:nvPr/>
          </p:nvSpPr>
          <p:spPr>
            <a:xfrm rot="5400000">
              <a:off x="6472079" y="-3957581"/>
              <a:ext cx="192086" cy="9025812"/>
            </a:xfrm>
            <a:custGeom>
              <a:avLst/>
              <a:gdLst/>
              <a:ahLst/>
              <a:cxnLst>
                <a:cxn ang="0">
                  <a:pos x="wd2" y="hd2"/>
                </a:cxn>
                <a:cxn ang="5400000">
                  <a:pos x="wd2" y="hd2"/>
                </a:cxn>
                <a:cxn ang="10800000">
                  <a:pos x="wd2" y="hd2"/>
                </a:cxn>
                <a:cxn ang="16200000">
                  <a:pos x="wd2" y="hd2"/>
                </a:cxn>
              </a:cxnLst>
              <a:rect l="0" t="0" r="r" b="b"/>
              <a:pathLst>
                <a:path w="21600" h="21600" extrusionOk="0">
                  <a:moveTo>
                    <a:pt x="20170"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4" name="维护用例…"/>
            <p:cNvSpPr txBox="1"/>
            <p:nvPr/>
          </p:nvSpPr>
          <p:spPr>
            <a:xfrm>
              <a:off x="2529972" y="2743999"/>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接口维护</a:t>
              </a:r>
            </a:p>
          </p:txBody>
        </p:sp>
        <p:sp>
          <p:nvSpPr>
            <p:cNvPr id="1105" name="连接符: 肘形 153"/>
            <p:cNvSpPr/>
            <p:nvPr/>
          </p:nvSpPr>
          <p:spPr>
            <a:xfrm>
              <a:off x="2792392" y="1427818"/>
              <a:ext cx="2504008" cy="14250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52" y="0"/>
                  </a:lnTo>
                  <a:lnTo>
                    <a:pt x="21552"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6" name="连接符: 肘形 154"/>
            <p:cNvSpPr/>
            <p:nvPr/>
          </p:nvSpPr>
          <p:spPr>
            <a:xfrm rot="5400000" flipH="1">
              <a:off x="1887063" y="2417621"/>
              <a:ext cx="1758585" cy="1422276"/>
            </a:xfrm>
            <a:custGeom>
              <a:avLst/>
              <a:gdLst/>
              <a:ahLst/>
              <a:cxnLst>
                <a:cxn ang="0">
                  <a:pos x="wd2" y="hd2"/>
                </a:cxn>
                <a:cxn ang="5400000">
                  <a:pos x="wd2" y="hd2"/>
                </a:cxn>
                <a:cxn ang="10800000">
                  <a:pos x="wd2" y="hd2"/>
                </a:cxn>
                <a:cxn ang="16200000">
                  <a:pos x="wd2" y="hd2"/>
                </a:cxn>
              </a:cxnLst>
              <a:rect l="0" t="0" r="r" b="b"/>
              <a:pathLst>
                <a:path w="21600" h="21600" extrusionOk="0">
                  <a:moveTo>
                    <a:pt x="517"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7" name="连接符: 肘形 155"/>
            <p:cNvSpPr/>
            <p:nvPr/>
          </p:nvSpPr>
          <p:spPr>
            <a:xfrm>
              <a:off x="8722048" y="4537147"/>
              <a:ext cx="2285269" cy="511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57" y="0"/>
                  </a:lnTo>
                  <a:lnTo>
                    <a:pt x="1457" y="21600"/>
                  </a:lnTo>
                  <a:lnTo>
                    <a:pt x="21600" y="21600"/>
                  </a:lnTo>
                  <a:lnTo>
                    <a:pt x="21600" y="14024"/>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8" name="③ 执行结果推送"/>
            <p:cNvSpPr txBox="1"/>
            <p:nvPr/>
          </p:nvSpPr>
          <p:spPr>
            <a:xfrm>
              <a:off x="9639640" y="5169157"/>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sp>
          <p:nvSpPr>
            <p:cNvPr id="1109" name="连接符: 肘形 157"/>
            <p:cNvSpPr/>
            <p:nvPr/>
          </p:nvSpPr>
          <p:spPr>
            <a:xfrm rot="16200000" flipH="1">
              <a:off x="2284290" y="2492405"/>
              <a:ext cx="1464492" cy="92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10" name="直接箭头连接符 158"/>
            <p:cNvSpPr/>
            <p:nvPr/>
          </p:nvSpPr>
          <p:spPr>
            <a:xfrm>
              <a:off x="2055215" y="3997853"/>
              <a:ext cx="1" cy="42899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pic>
        <p:nvPicPr>
          <p:cNvPr id="1112" name="图片 51" descr="图片 51"/>
          <p:cNvPicPr>
            <a:picLocks noChangeAspect="1"/>
          </p:cNvPicPr>
          <p:nvPr/>
        </p:nvPicPr>
        <p:blipFill>
          <a:blip r:embed="rId5"/>
          <a:stretch>
            <a:fillRect/>
          </a:stretch>
        </p:blipFill>
        <p:spPr>
          <a:xfrm>
            <a:off x="1072741" y="7841326"/>
            <a:ext cx="5780490" cy="5481144"/>
          </a:xfrm>
          <a:prstGeom prst="rect">
            <a:avLst/>
          </a:prstGeom>
          <a:ln>
            <a:solidFill>
              <a:srgbClr val="000000"/>
            </a:solidFill>
          </a:ln>
        </p:spPr>
      </p:pic>
      <p:pic>
        <p:nvPicPr>
          <p:cNvPr id="1113" name="图片 52" descr="图片 52"/>
          <p:cNvPicPr>
            <a:picLocks noChangeAspect="1"/>
          </p:cNvPicPr>
          <p:nvPr/>
        </p:nvPicPr>
        <p:blipFill>
          <a:blip r:embed="rId6"/>
          <a:stretch>
            <a:fillRect/>
          </a:stretch>
        </p:blipFill>
        <p:spPr>
          <a:xfrm>
            <a:off x="1072741" y="3579209"/>
            <a:ext cx="5780490" cy="4147707"/>
          </a:xfrm>
          <a:prstGeom prst="rect">
            <a:avLst/>
          </a:prstGeom>
          <a:ln>
            <a:solidFill>
              <a:srgbClr val="000000"/>
            </a:solidFill>
          </a:ln>
        </p:spPr>
      </p:pic>
      <p:sp>
        <p:nvSpPr>
          <p:cNvPr id="1114" name="矩形 53"/>
          <p:cNvSpPr/>
          <p:nvPr/>
        </p:nvSpPr>
        <p:spPr>
          <a:xfrm>
            <a:off x="10433179" y="4647580"/>
            <a:ext cx="12873318" cy="7497485"/>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115" name="文本框 54"/>
          <p:cNvSpPr txBox="1"/>
          <p:nvPr/>
        </p:nvSpPr>
        <p:spPr>
          <a:xfrm>
            <a:off x="6898949" y="5668745"/>
            <a:ext cx="2024232" cy="510541"/>
          </a:xfrm>
          <a:prstGeom prst="rect">
            <a:avLst/>
          </a:prstGeom>
          <a:ln w="12700">
            <a:miter lim="400000"/>
          </a:ln>
        </p:spPr>
        <p:txBody>
          <a:bodyPr lIns="45719" rIns="45719">
            <a:spAutoFit/>
          </a:bodyPr>
          <a:lstStyle/>
          <a:p>
            <a:pPr defTabSz="821690">
              <a:defRPr sz="2400" b="0"/>
            </a:pPr>
            <a:r>
              <a:t>API </a:t>
            </a:r>
            <a:r>
              <a:t>接口说明</a:t>
            </a:r>
          </a:p>
        </p:txBody>
      </p:sp>
      <p:sp>
        <p:nvSpPr>
          <p:cNvPr id="1116" name="文本框 55"/>
          <p:cNvSpPr txBox="1"/>
          <p:nvPr/>
        </p:nvSpPr>
        <p:spPr>
          <a:xfrm>
            <a:off x="6898949" y="10581898"/>
            <a:ext cx="2972260" cy="510541"/>
          </a:xfrm>
          <a:prstGeom prst="rect">
            <a:avLst/>
          </a:prstGeom>
          <a:ln w="12700">
            <a:miter lim="400000"/>
          </a:ln>
        </p:spPr>
        <p:txBody>
          <a:bodyPr lIns="45719" rIns="45719">
            <a:spAutoFit/>
          </a:bodyPr>
          <a:lstStyle/>
          <a:p>
            <a:pPr algn="l" defTabSz="821690">
              <a:defRPr sz="2400" b="0"/>
            </a:pPr>
            <a:r>
              <a:t>Pipeline </a:t>
            </a:r>
            <a:r>
              <a:t>语法支持</a:t>
            </a:r>
          </a:p>
        </p:txBody>
      </p:sp>
      <p:sp>
        <p:nvSpPr>
          <p:cNvPr id="1117" name="文本框 56"/>
          <p:cNvSpPr txBox="1"/>
          <p:nvPr/>
        </p:nvSpPr>
        <p:spPr>
          <a:xfrm>
            <a:off x="16113140" y="4185915"/>
            <a:ext cx="2713757" cy="510541"/>
          </a:xfrm>
          <a:prstGeom prst="rect">
            <a:avLst/>
          </a:prstGeom>
          <a:ln w="12700">
            <a:miter lim="400000"/>
          </a:ln>
        </p:spPr>
        <p:txBody>
          <a:bodyPr lIns="45719" rIns="45719">
            <a:spAutoFit/>
          </a:bodyPr>
          <a:lstStyle/>
          <a:p>
            <a:pPr defTabSz="821690">
              <a:defRPr sz="2400" b="0"/>
            </a:pPr>
            <a:r>
              <a:t>嵌入</a:t>
            </a:r>
            <a:r>
              <a:t>DevOps</a:t>
            </a:r>
            <a:r>
              <a:t>场景</a:t>
            </a: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p>
        </p:txBody>
      </p:sp>
      <p:sp>
        <p:nvSpPr>
          <p:cNvPr id="2" name="测试跟踪"/>
          <p:cNvSpPr txBox="1"/>
          <p:nvPr/>
        </p:nvSpPr>
        <p:spPr>
          <a:xfrm>
            <a:off x="0" y="24574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00000000000000000" charset="-122"/>
                <a:ea typeface="方正黑体简体" panose="02000000000000000000" charset="-122"/>
                <a:cs typeface="方正黑体简体" panose="02000000000000000000" charset="-122"/>
                <a:sym typeface="+mn-ea"/>
              </a:rPr>
              <a:t>融入 </a:t>
            </a:r>
            <a:r>
              <a:rPr sz="5400">
                <a:latin typeface="Times New Roman Bold" panose="02020603050405020304" charset="0"/>
                <a:ea typeface="方正黑体简体" panose="02000000000000000000" charset="-122"/>
                <a:cs typeface="Times New Roman Bold" panose="02020603050405020304" charset="0"/>
                <a:sym typeface="+mn-ea"/>
              </a:rPr>
              <a:t>DevOps</a:t>
            </a:r>
            <a:endParaRPr sz="5400">
              <a:latin typeface="Times New Roman Bold" panose="02020603050405020304" charset="0"/>
              <a:ea typeface="方正黑体简体" panose="02000000000000000000" charset="-122"/>
              <a:cs typeface="Times New Roman Bold" panose="02020603050405020304" charset="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文本框 5"/>
          <p:cNvSpPr txBox="1"/>
          <p:nvPr/>
        </p:nvSpPr>
        <p:spPr>
          <a:xfrm>
            <a:off x="10179865" y="10475038"/>
            <a:ext cx="4024268" cy="665479"/>
          </a:xfrm>
          <a:prstGeom prst="rect">
            <a:avLst/>
          </a:prstGeom>
          <a:ln w="12700">
            <a:miter lim="400000"/>
          </a:ln>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1"/>
              </a:defRPr>
            </a:lvl1pPr>
          </a:lstStyle>
          <a:p>
            <a:pPr>
              <a:defRPr u="none">
                <a:uFillTx/>
              </a:defRPr>
            </a:pPr>
            <a:r>
              <a:rPr u="sng">
                <a:uFill>
                  <a:solidFill>
                    <a:srgbClr val="0000FF"/>
                  </a:solidFill>
                </a:uFill>
                <a:hlinkClick r:id="rId1"/>
              </a:rPr>
              <a:t>www.metersphere.io</a:t>
            </a:r>
            <a:endParaRPr u="sng">
              <a:uFill>
                <a:solidFill>
                  <a:srgbClr val="0000FF"/>
                </a:solidFill>
              </a:uFill>
              <a:hlinkClick r:id="rId1"/>
            </a:endParaRPr>
          </a:p>
        </p:txBody>
      </p:sp>
      <p:pic>
        <p:nvPicPr>
          <p:cNvPr id="1188" name="因为热爱-01.png" descr="因为热爱-01.png"/>
          <p:cNvPicPr>
            <a:picLocks noChangeAspect="1"/>
          </p:cNvPicPr>
          <p:nvPr/>
        </p:nvPicPr>
        <p:blipFill>
          <a:blip r:embed="rId2"/>
          <a:stretch>
            <a:fillRect/>
          </a:stretch>
        </p:blipFill>
        <p:spPr>
          <a:xfrm>
            <a:off x="3949522" y="4804412"/>
            <a:ext cx="16484955" cy="4107176"/>
          </a:xfrm>
          <a:prstGeom prst="rect">
            <a:avLst/>
          </a:prstGeom>
          <a:ln w="12700">
            <a:miter lim="400000"/>
            <a:headEnd/>
            <a:tailEnd/>
          </a:ln>
        </p:spPr>
      </p:pic>
      <p:pic>
        <p:nvPicPr>
          <p:cNvPr id="1189" name="MeterSphere-反白.png" descr="MeterSphere-反白.png"/>
          <p:cNvPicPr>
            <a:picLocks noChangeAspect="1"/>
          </p:cNvPicPr>
          <p:nvPr/>
        </p:nvPicPr>
        <p:blipFill>
          <a:blip r:embed="rId3"/>
          <a:stretch>
            <a:fillRect/>
          </a:stretch>
        </p:blipFill>
        <p:spPr>
          <a:xfrm>
            <a:off x="687417" y="792011"/>
            <a:ext cx="5747928" cy="1082978"/>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solidFill>
                  <a:srgbClr val="773886">
                    <a:alpha val="80000"/>
                  </a:srgbClr>
                </a:solidFill>
                <a:latin typeface="方正黑体简体" panose="02000000000000000000" charset="-122"/>
                <a:ea typeface="方正黑体简体" panose="02000000000000000000" charset="-122"/>
                <a:sym typeface="+mn-ea"/>
              </a:rPr>
              <a:t>合作高校信息概览</a:t>
            </a:r>
            <a:endParaRPr lang="zh-CN" sz="5400" b="0" dirty="0">
              <a:solidFill>
                <a:srgbClr val="773886">
                  <a:alpha val="80000"/>
                </a:srgbClr>
              </a:solidFill>
              <a:latin typeface="方正黑体简体" panose="02000000000000000000" charset="-122"/>
              <a:ea typeface="方正黑体简体" panose="02000000000000000000" charset="-122"/>
              <a:sym typeface="+mn-ea"/>
            </a:endParaRPr>
          </a:p>
        </p:txBody>
      </p:sp>
      <p:sp>
        <p:nvSpPr>
          <p:cNvPr id="17" name="矩形"/>
          <p:cNvSpPr/>
          <p:nvPr/>
        </p:nvSpPr>
        <p:spPr>
          <a:xfrm>
            <a:off x="-21273" y="-19202"/>
            <a:ext cx="5508000" cy="258797"/>
          </a:xfrm>
          <a:prstGeom prst="rect">
            <a:avLst/>
          </a:prstGeom>
          <a:solidFill>
            <a:srgbClr val="7E3A91"/>
          </a:solidFill>
          <a:ln w="12700">
            <a:miter lim="400000"/>
          </a:ln>
        </p:spPr>
        <p:txBody>
          <a:bodyPr lIns="45719" rIns="45719" anchor="ctr"/>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endParaRPr sz="3200"/>
          </a:p>
        </p:txBody>
      </p:sp>
      <p:pic>
        <p:nvPicPr>
          <p:cNvPr id="4" name="图片 3"/>
          <p:cNvPicPr>
            <a:picLocks noChangeAspect="1"/>
          </p:cNvPicPr>
          <p:nvPr>
            <p:custDataLst>
              <p:tags r:id="rId1"/>
            </p:custDataLst>
          </p:nvPr>
        </p:nvPicPr>
        <p:blipFill>
          <a:blip r:embed="rId2"/>
          <a:stretch>
            <a:fillRect/>
          </a:stretch>
        </p:blipFill>
        <p:spPr>
          <a:xfrm>
            <a:off x="527685" y="2826385"/>
            <a:ext cx="23120350" cy="843597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zh-CN" sz="5400" b="0" dirty="0">
                <a:solidFill>
                  <a:srgbClr val="773886">
                    <a:alpha val="80000"/>
                  </a:srgbClr>
                </a:solidFill>
                <a:latin typeface="方正黑体简体" panose="02000000000000000000" charset="-122"/>
                <a:ea typeface="方正黑体简体" panose="02000000000000000000" charset="-122"/>
                <a:sym typeface="+mn-ea"/>
              </a:rPr>
              <a:t>他们都在用</a:t>
            </a:r>
            <a:endParaRPr lang="zh-CN" sz="5400" b="0" dirty="0">
              <a:solidFill>
                <a:srgbClr val="773886">
                  <a:alpha val="80000"/>
                </a:srgbClr>
              </a:solidFill>
              <a:latin typeface="方正黑体简体" panose="02000000000000000000" charset="-122"/>
              <a:ea typeface="方正黑体简体" panose="02000000000000000000" charset="-122"/>
              <a:sym typeface="+mn-ea"/>
            </a:endParaRPr>
          </a:p>
        </p:txBody>
      </p:sp>
      <p:sp>
        <p:nvSpPr>
          <p:cNvPr id="18" name="矩形"/>
          <p:cNvSpPr/>
          <p:nvPr/>
        </p:nvSpPr>
        <p:spPr>
          <a:xfrm>
            <a:off x="-21273" y="-19202"/>
            <a:ext cx="352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endParaRPr sz="3200"/>
          </a:p>
        </p:txBody>
      </p:sp>
      <p:grpSp>
        <p:nvGrpSpPr>
          <p:cNvPr id="30" name="组合 29"/>
          <p:cNvGrpSpPr/>
          <p:nvPr/>
        </p:nvGrpSpPr>
        <p:grpSpPr>
          <a:xfrm>
            <a:off x="879475" y="5567045"/>
            <a:ext cx="22453600" cy="1099820"/>
            <a:chOff x="1385" y="8767"/>
            <a:chExt cx="35360" cy="1732"/>
          </a:xfrm>
        </p:grpSpPr>
        <p:pic>
          <p:nvPicPr>
            <p:cNvPr id="17" name="图片 16" descr="浙江农林大学"/>
            <p:cNvPicPr>
              <a:picLocks noChangeAspect="1"/>
            </p:cNvPicPr>
            <p:nvPr/>
          </p:nvPicPr>
          <p:blipFill>
            <a:blip r:embed="rId1"/>
            <a:stretch>
              <a:fillRect/>
            </a:stretch>
          </p:blipFill>
          <p:spPr>
            <a:xfrm>
              <a:off x="9171" y="8825"/>
              <a:ext cx="7423" cy="1616"/>
            </a:xfrm>
            <a:prstGeom prst="rect">
              <a:avLst/>
            </a:prstGeom>
          </p:spPr>
        </p:pic>
        <p:pic>
          <p:nvPicPr>
            <p:cNvPr id="6" name="图片 5" descr="上海海洋大学"/>
            <p:cNvPicPr>
              <a:picLocks noChangeAspect="1"/>
            </p:cNvPicPr>
            <p:nvPr/>
          </p:nvPicPr>
          <p:blipFill>
            <a:blip r:embed="rId2"/>
            <a:stretch>
              <a:fillRect/>
            </a:stretch>
          </p:blipFill>
          <p:spPr>
            <a:xfrm>
              <a:off x="1385" y="8800"/>
              <a:ext cx="7144" cy="1666"/>
            </a:xfrm>
            <a:prstGeom prst="rect">
              <a:avLst/>
            </a:prstGeom>
          </p:spPr>
        </p:pic>
        <p:pic>
          <p:nvPicPr>
            <p:cNvPr id="12" name="图片 11" descr="大连理工大学"/>
            <p:cNvPicPr>
              <a:picLocks noChangeAspect="1"/>
            </p:cNvPicPr>
            <p:nvPr/>
          </p:nvPicPr>
          <p:blipFill>
            <a:blip r:embed="rId3"/>
            <a:stretch>
              <a:fillRect/>
            </a:stretch>
          </p:blipFill>
          <p:spPr>
            <a:xfrm>
              <a:off x="17236" y="8767"/>
              <a:ext cx="6839" cy="1732"/>
            </a:xfrm>
            <a:prstGeom prst="rect">
              <a:avLst/>
            </a:prstGeom>
          </p:spPr>
        </p:pic>
        <p:pic>
          <p:nvPicPr>
            <p:cNvPr id="21" name="图片 20" descr="广东环境保护工程职业学院"/>
            <p:cNvPicPr>
              <a:picLocks noChangeAspect="1"/>
            </p:cNvPicPr>
            <p:nvPr/>
          </p:nvPicPr>
          <p:blipFill>
            <a:blip r:embed="rId4"/>
            <a:stretch>
              <a:fillRect/>
            </a:stretch>
          </p:blipFill>
          <p:spPr>
            <a:xfrm>
              <a:off x="24717" y="8930"/>
              <a:ext cx="12028" cy="1406"/>
            </a:xfrm>
            <a:prstGeom prst="rect">
              <a:avLst/>
            </a:prstGeom>
          </p:spPr>
        </p:pic>
      </p:grpSp>
      <p:grpSp>
        <p:nvGrpSpPr>
          <p:cNvPr id="38" name="组合 37"/>
          <p:cNvGrpSpPr/>
          <p:nvPr/>
        </p:nvGrpSpPr>
        <p:grpSpPr>
          <a:xfrm rot="0">
            <a:off x="879475" y="1529715"/>
            <a:ext cx="22625685" cy="1570990"/>
            <a:chOff x="2078" y="2409"/>
            <a:chExt cx="35631" cy="2474"/>
          </a:xfrm>
        </p:grpSpPr>
        <p:pic>
          <p:nvPicPr>
            <p:cNvPr id="8" name="图片 7" descr="北京信息科技大学"/>
            <p:cNvPicPr>
              <a:picLocks noChangeAspect="1"/>
            </p:cNvPicPr>
            <p:nvPr/>
          </p:nvPicPr>
          <p:blipFill>
            <a:blip r:embed="rId5"/>
            <a:stretch>
              <a:fillRect/>
            </a:stretch>
          </p:blipFill>
          <p:spPr>
            <a:xfrm>
              <a:off x="19077" y="2596"/>
              <a:ext cx="9092" cy="2101"/>
            </a:xfrm>
            <a:prstGeom prst="rect">
              <a:avLst/>
            </a:prstGeom>
          </p:spPr>
        </p:pic>
        <p:pic>
          <p:nvPicPr>
            <p:cNvPr id="3" name="图片 2" descr="江苏大学"/>
            <p:cNvPicPr>
              <a:picLocks noChangeAspect="1"/>
            </p:cNvPicPr>
            <p:nvPr/>
          </p:nvPicPr>
          <p:blipFill>
            <a:blip r:embed="rId6"/>
            <a:stretch>
              <a:fillRect/>
            </a:stretch>
          </p:blipFill>
          <p:spPr>
            <a:xfrm>
              <a:off x="2078" y="2624"/>
              <a:ext cx="6085" cy="2045"/>
            </a:xfrm>
            <a:prstGeom prst="rect">
              <a:avLst/>
            </a:prstGeom>
          </p:spPr>
        </p:pic>
        <p:pic>
          <p:nvPicPr>
            <p:cNvPr id="5" name="图片 4" descr="大连交通大学"/>
            <p:cNvPicPr>
              <a:picLocks noChangeAspect="1"/>
            </p:cNvPicPr>
            <p:nvPr/>
          </p:nvPicPr>
          <p:blipFill>
            <a:blip r:embed="rId7"/>
            <a:stretch>
              <a:fillRect/>
            </a:stretch>
          </p:blipFill>
          <p:spPr>
            <a:xfrm>
              <a:off x="9357" y="2409"/>
              <a:ext cx="8526" cy="2475"/>
            </a:xfrm>
            <a:prstGeom prst="rect">
              <a:avLst/>
            </a:prstGeom>
          </p:spPr>
        </p:pic>
        <p:pic>
          <p:nvPicPr>
            <p:cNvPr id="28" name="图片 27" descr="/private/var/folders/3w/sds23qm57psf3g28b0lstwzc0000gn/T/com.kingsoft.wpsoffice.mac/photoedit2/20231017162940/temp.pngtemp"/>
            <p:cNvPicPr>
              <a:picLocks noChangeAspect="1"/>
            </p:cNvPicPr>
            <p:nvPr/>
          </p:nvPicPr>
          <p:blipFill>
            <a:blip r:embed="rId8"/>
            <a:stretch>
              <a:fillRect/>
            </a:stretch>
          </p:blipFill>
          <p:spPr>
            <a:xfrm>
              <a:off x="29363" y="2719"/>
              <a:ext cx="8347" cy="1855"/>
            </a:xfrm>
            <a:prstGeom prst="rect">
              <a:avLst/>
            </a:prstGeom>
          </p:spPr>
        </p:pic>
      </p:grpSp>
      <p:grpSp>
        <p:nvGrpSpPr>
          <p:cNvPr id="37" name="组合 36"/>
          <p:cNvGrpSpPr/>
          <p:nvPr/>
        </p:nvGrpSpPr>
        <p:grpSpPr>
          <a:xfrm rot="0">
            <a:off x="878840" y="7364730"/>
            <a:ext cx="22365970" cy="1445895"/>
            <a:chOff x="2078" y="11707"/>
            <a:chExt cx="35222" cy="2277"/>
          </a:xfrm>
        </p:grpSpPr>
        <p:pic>
          <p:nvPicPr>
            <p:cNvPr id="9" name="图片 8" descr="大连东软学院"/>
            <p:cNvPicPr>
              <a:picLocks noChangeAspect="1"/>
            </p:cNvPicPr>
            <p:nvPr/>
          </p:nvPicPr>
          <p:blipFill>
            <a:blip r:embed="rId9"/>
            <a:stretch>
              <a:fillRect/>
            </a:stretch>
          </p:blipFill>
          <p:spPr>
            <a:xfrm>
              <a:off x="11831" y="11707"/>
              <a:ext cx="8300" cy="2277"/>
            </a:xfrm>
            <a:prstGeom prst="rect">
              <a:avLst/>
            </a:prstGeom>
          </p:spPr>
        </p:pic>
        <p:pic>
          <p:nvPicPr>
            <p:cNvPr id="13" name="图片 12" descr="广东东软学院"/>
            <p:cNvPicPr>
              <a:picLocks noChangeAspect="1"/>
            </p:cNvPicPr>
            <p:nvPr/>
          </p:nvPicPr>
          <p:blipFill>
            <a:blip r:embed="rId10"/>
            <a:stretch>
              <a:fillRect/>
            </a:stretch>
          </p:blipFill>
          <p:spPr>
            <a:xfrm>
              <a:off x="2078" y="11805"/>
              <a:ext cx="8828" cy="2082"/>
            </a:xfrm>
            <a:prstGeom prst="rect">
              <a:avLst/>
            </a:prstGeom>
          </p:spPr>
        </p:pic>
        <p:pic>
          <p:nvPicPr>
            <p:cNvPr id="26" name="图片 25" descr="/private/var/folders/3w/sds23qm57psf3g28b0lstwzc0000gn/T/com.kingsoft.wpsoffice.mac/photoedit2/20231017162539/temp.pngtemp"/>
            <p:cNvPicPr>
              <a:picLocks noChangeAspect="1"/>
            </p:cNvPicPr>
            <p:nvPr/>
          </p:nvPicPr>
          <p:blipFill>
            <a:blip r:embed="rId11"/>
            <a:stretch>
              <a:fillRect/>
            </a:stretch>
          </p:blipFill>
          <p:spPr>
            <a:xfrm>
              <a:off x="30090" y="12071"/>
              <a:ext cx="7210" cy="1438"/>
            </a:xfrm>
            <a:prstGeom prst="rect">
              <a:avLst/>
            </a:prstGeom>
          </p:spPr>
        </p:pic>
        <p:pic>
          <p:nvPicPr>
            <p:cNvPr id="32" name="图片 31" descr="/private/var/folders/3w/sds23qm57psf3g28b0lstwzc0000gn/T/com.kingsoft.wpsoffice.mac/photoedit2/20231017163807/temp.pngtemp"/>
            <p:cNvPicPr>
              <a:picLocks noChangeAspect="1"/>
            </p:cNvPicPr>
            <p:nvPr/>
          </p:nvPicPr>
          <p:blipFill>
            <a:blip r:embed="rId12"/>
            <a:stretch>
              <a:fillRect/>
            </a:stretch>
          </p:blipFill>
          <p:spPr>
            <a:xfrm>
              <a:off x="21056" y="12104"/>
              <a:ext cx="7959" cy="1483"/>
            </a:xfrm>
            <a:prstGeom prst="rect">
              <a:avLst/>
            </a:prstGeom>
          </p:spPr>
        </p:pic>
      </p:grpSp>
      <p:grpSp>
        <p:nvGrpSpPr>
          <p:cNvPr id="29" name="组合 28"/>
          <p:cNvGrpSpPr/>
          <p:nvPr/>
        </p:nvGrpSpPr>
        <p:grpSpPr>
          <a:xfrm>
            <a:off x="879475" y="11193145"/>
            <a:ext cx="22717125" cy="1267460"/>
            <a:chOff x="1385" y="17627"/>
            <a:chExt cx="35775" cy="1996"/>
          </a:xfrm>
        </p:grpSpPr>
        <p:pic>
          <p:nvPicPr>
            <p:cNvPr id="4" name="图片 3" descr="上海商学院"/>
            <p:cNvPicPr>
              <a:picLocks noChangeAspect="1"/>
            </p:cNvPicPr>
            <p:nvPr/>
          </p:nvPicPr>
          <p:blipFill>
            <a:blip r:embed="rId13"/>
            <a:stretch>
              <a:fillRect/>
            </a:stretch>
          </p:blipFill>
          <p:spPr>
            <a:xfrm>
              <a:off x="10813" y="17715"/>
              <a:ext cx="6639" cy="1821"/>
            </a:xfrm>
            <a:prstGeom prst="rect">
              <a:avLst/>
            </a:prstGeom>
          </p:spPr>
        </p:pic>
        <p:pic>
          <p:nvPicPr>
            <p:cNvPr id="11" name="图片 10" descr="山东聊城职业技术学院"/>
            <p:cNvPicPr>
              <a:picLocks noChangeAspect="1"/>
            </p:cNvPicPr>
            <p:nvPr/>
          </p:nvPicPr>
          <p:blipFill>
            <a:blip r:embed="rId14"/>
            <a:stretch>
              <a:fillRect/>
            </a:stretch>
          </p:blipFill>
          <p:spPr>
            <a:xfrm>
              <a:off x="1385" y="17746"/>
              <a:ext cx="8503" cy="1758"/>
            </a:xfrm>
            <a:prstGeom prst="rect">
              <a:avLst/>
            </a:prstGeom>
          </p:spPr>
        </p:pic>
        <p:pic>
          <p:nvPicPr>
            <p:cNvPr id="16" name="图片 15" descr="苏州健雄职业技术学院"/>
            <p:cNvPicPr>
              <a:picLocks noChangeAspect="1"/>
            </p:cNvPicPr>
            <p:nvPr/>
          </p:nvPicPr>
          <p:blipFill>
            <a:blip r:embed="rId15"/>
            <a:srcRect r="10791"/>
            <a:stretch>
              <a:fillRect/>
            </a:stretch>
          </p:blipFill>
          <p:spPr>
            <a:xfrm>
              <a:off x="26796" y="17780"/>
              <a:ext cx="10364" cy="1690"/>
            </a:xfrm>
            <a:prstGeom prst="rect">
              <a:avLst/>
            </a:prstGeom>
          </p:spPr>
        </p:pic>
        <p:pic>
          <p:nvPicPr>
            <p:cNvPr id="10" name="图片 9" descr="韩山师范学院"/>
            <p:cNvPicPr>
              <a:picLocks noChangeAspect="1"/>
            </p:cNvPicPr>
            <p:nvPr/>
          </p:nvPicPr>
          <p:blipFill>
            <a:blip r:embed="rId16"/>
            <a:stretch>
              <a:fillRect/>
            </a:stretch>
          </p:blipFill>
          <p:spPr>
            <a:xfrm>
              <a:off x="18377" y="17627"/>
              <a:ext cx="7494" cy="1996"/>
            </a:xfrm>
            <a:prstGeom prst="rect">
              <a:avLst/>
            </a:prstGeom>
          </p:spPr>
        </p:pic>
      </p:grpSp>
      <p:grpSp>
        <p:nvGrpSpPr>
          <p:cNvPr id="24" name="组合 23"/>
          <p:cNvGrpSpPr/>
          <p:nvPr/>
        </p:nvGrpSpPr>
        <p:grpSpPr>
          <a:xfrm>
            <a:off x="879475" y="9382125"/>
            <a:ext cx="22378670" cy="1355725"/>
            <a:chOff x="1385" y="14653"/>
            <a:chExt cx="35242" cy="2135"/>
          </a:xfrm>
        </p:grpSpPr>
        <p:pic>
          <p:nvPicPr>
            <p:cNvPr id="23" name="图片 22" descr="青岛工学院"/>
            <p:cNvPicPr>
              <a:picLocks noChangeAspect="1"/>
            </p:cNvPicPr>
            <p:nvPr/>
          </p:nvPicPr>
          <p:blipFill>
            <a:blip r:embed="rId17"/>
            <a:stretch>
              <a:fillRect/>
            </a:stretch>
          </p:blipFill>
          <p:spPr>
            <a:xfrm>
              <a:off x="12473" y="14894"/>
              <a:ext cx="6202" cy="1628"/>
            </a:xfrm>
            <a:prstGeom prst="rect">
              <a:avLst/>
            </a:prstGeom>
          </p:spPr>
        </p:pic>
        <p:pic>
          <p:nvPicPr>
            <p:cNvPr id="22" name="图片 21" descr="/private/var/folders/3w/sds23qm57psf3g28b0lstwzc0000gn/T/com.kingsoft.wpsoffice.mac/photoedit2/20231017164303/temp.pngtemp"/>
            <p:cNvPicPr>
              <a:picLocks noChangeAspect="1"/>
            </p:cNvPicPr>
            <p:nvPr/>
          </p:nvPicPr>
          <p:blipFill>
            <a:blip r:embed="rId18"/>
            <a:stretch>
              <a:fillRect/>
            </a:stretch>
          </p:blipFill>
          <p:spPr>
            <a:xfrm>
              <a:off x="1385" y="14854"/>
              <a:ext cx="9439" cy="1707"/>
            </a:xfrm>
            <a:prstGeom prst="rect">
              <a:avLst/>
            </a:prstGeom>
          </p:spPr>
        </p:pic>
        <p:pic>
          <p:nvPicPr>
            <p:cNvPr id="20" name="图片 19" descr="淮阴师范学院"/>
            <p:cNvPicPr>
              <a:picLocks noChangeAspect="1"/>
            </p:cNvPicPr>
            <p:nvPr/>
          </p:nvPicPr>
          <p:blipFill>
            <a:blip r:embed="rId19"/>
            <a:stretch>
              <a:fillRect/>
            </a:stretch>
          </p:blipFill>
          <p:spPr>
            <a:xfrm>
              <a:off x="30185" y="14837"/>
              <a:ext cx="6442" cy="1951"/>
            </a:xfrm>
            <a:prstGeom prst="rect">
              <a:avLst/>
            </a:prstGeom>
          </p:spPr>
        </p:pic>
        <p:pic>
          <p:nvPicPr>
            <p:cNvPr id="19" name="图片 18"/>
            <p:cNvPicPr>
              <a:picLocks noChangeAspect="1"/>
            </p:cNvPicPr>
            <p:nvPr/>
          </p:nvPicPr>
          <p:blipFill>
            <a:blip r:embed="rId20"/>
            <a:stretch>
              <a:fillRect/>
            </a:stretch>
          </p:blipFill>
          <p:spPr>
            <a:xfrm>
              <a:off x="20324" y="14653"/>
              <a:ext cx="8905" cy="2109"/>
            </a:xfrm>
            <a:prstGeom prst="rect">
              <a:avLst/>
            </a:prstGeom>
          </p:spPr>
        </p:pic>
      </p:grpSp>
      <p:grpSp>
        <p:nvGrpSpPr>
          <p:cNvPr id="31" name="组合 30"/>
          <p:cNvGrpSpPr/>
          <p:nvPr/>
        </p:nvGrpSpPr>
        <p:grpSpPr>
          <a:xfrm>
            <a:off x="879475" y="3693795"/>
            <a:ext cx="22452965" cy="1267460"/>
            <a:chOff x="1385" y="5817"/>
            <a:chExt cx="35359" cy="1996"/>
          </a:xfrm>
        </p:grpSpPr>
        <p:pic>
          <p:nvPicPr>
            <p:cNvPr id="7" name="图片 6" descr="安徽信息工程学院"/>
            <p:cNvPicPr>
              <a:picLocks noChangeAspect="1"/>
            </p:cNvPicPr>
            <p:nvPr/>
          </p:nvPicPr>
          <p:blipFill>
            <a:blip r:embed="rId21"/>
            <a:stretch>
              <a:fillRect/>
            </a:stretch>
          </p:blipFill>
          <p:spPr>
            <a:xfrm>
              <a:off x="10219" y="5966"/>
              <a:ext cx="8801" cy="1698"/>
            </a:xfrm>
            <a:prstGeom prst="rect">
              <a:avLst/>
            </a:prstGeom>
          </p:spPr>
        </p:pic>
        <p:pic>
          <p:nvPicPr>
            <p:cNvPr id="14" name="图片 13" descr="广东工业大学"/>
            <p:cNvPicPr>
              <a:picLocks noChangeAspect="1"/>
            </p:cNvPicPr>
            <p:nvPr/>
          </p:nvPicPr>
          <p:blipFill>
            <a:blip r:embed="rId22"/>
            <a:stretch>
              <a:fillRect/>
            </a:stretch>
          </p:blipFill>
          <p:spPr>
            <a:xfrm>
              <a:off x="20643" y="5937"/>
              <a:ext cx="6004" cy="1756"/>
            </a:xfrm>
            <a:prstGeom prst="rect">
              <a:avLst/>
            </a:prstGeom>
          </p:spPr>
        </p:pic>
        <p:pic>
          <p:nvPicPr>
            <p:cNvPr id="33" name="图片 32" descr="/private/var/folders/3w/sds23qm57psf3g28b0lstwzc0000gn/T/com.kingsoft.wpsoffice.mac/photoedit2/20231017163932/temp.pngtemp"/>
            <p:cNvPicPr>
              <a:picLocks noChangeAspect="1"/>
            </p:cNvPicPr>
            <p:nvPr/>
          </p:nvPicPr>
          <p:blipFill>
            <a:blip r:embed="rId23"/>
            <a:stretch>
              <a:fillRect/>
            </a:stretch>
          </p:blipFill>
          <p:spPr>
            <a:xfrm>
              <a:off x="1385" y="5817"/>
              <a:ext cx="7211" cy="1996"/>
            </a:xfrm>
            <a:prstGeom prst="rect">
              <a:avLst/>
            </a:prstGeom>
          </p:spPr>
        </p:pic>
        <p:pic>
          <p:nvPicPr>
            <p:cNvPr id="27" name="图片 26" descr="/Users/lixuejun/Library/Containers/com.kingsoft.wpsoffice.mac/Data/tmp/photoedit2/20231102143217/temp.pngtemp"/>
            <p:cNvPicPr>
              <a:picLocks noChangeAspect="1"/>
            </p:cNvPicPr>
            <p:nvPr/>
          </p:nvPicPr>
          <p:blipFill>
            <a:blip r:embed="rId24"/>
            <a:stretch>
              <a:fillRect/>
            </a:stretch>
          </p:blipFill>
          <p:spPr>
            <a:xfrm>
              <a:off x="28270" y="5821"/>
              <a:ext cx="8475" cy="1987"/>
            </a:xfrm>
            <a:prstGeom prst="rect">
              <a:avLst/>
            </a:prstGeom>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WechatIMG57"/>
          <p:cNvPicPr>
            <a:picLocks noChangeAspect="1"/>
          </p:cNvPicPr>
          <p:nvPr/>
        </p:nvPicPr>
        <p:blipFill>
          <a:blip r:embed="rId1">
            <a:lum bright="24000"/>
          </a:blip>
          <a:stretch>
            <a:fillRect/>
          </a:stretch>
        </p:blipFill>
        <p:spPr>
          <a:xfrm>
            <a:off x="3191510" y="2178050"/>
            <a:ext cx="5956300" cy="4468495"/>
          </a:xfrm>
          <a:prstGeom prst="rect">
            <a:avLst/>
          </a:prstGeom>
        </p:spPr>
      </p:pic>
      <p:pic>
        <p:nvPicPr>
          <p:cNvPr id="5" name="图片 4" descr="WechatIMG771"/>
          <p:cNvPicPr>
            <a:picLocks noChangeAspect="1"/>
          </p:cNvPicPr>
          <p:nvPr/>
        </p:nvPicPr>
        <p:blipFill>
          <a:blip r:embed="rId2">
            <a:lum bright="24000"/>
          </a:blip>
          <a:stretch>
            <a:fillRect/>
          </a:stretch>
        </p:blipFill>
        <p:spPr>
          <a:xfrm>
            <a:off x="14567535" y="2250440"/>
            <a:ext cx="5871210" cy="4404995"/>
          </a:xfrm>
          <a:prstGeom prst="rect">
            <a:avLst/>
          </a:prstGeom>
        </p:spPr>
      </p:pic>
      <p:sp>
        <p:nvSpPr>
          <p:cNvPr id="86" name="Freeform 5"/>
          <p:cNvSpPr>
            <a:spLocks noEditPoints="1"/>
          </p:cNvSpPr>
          <p:nvPr/>
        </p:nvSpPr>
        <p:spPr bwMode="auto">
          <a:xfrm>
            <a:off x="10106147" y="3114048"/>
            <a:ext cx="700910" cy="221477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7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106" name="文本框 105"/>
          <p:cNvSpPr txBox="1"/>
          <p:nvPr/>
        </p:nvSpPr>
        <p:spPr>
          <a:xfrm>
            <a:off x="10898235" y="3618456"/>
            <a:ext cx="2623820" cy="829945"/>
          </a:xfrm>
          <a:prstGeom prst="rect">
            <a:avLst/>
          </a:prstGeom>
          <a:noFill/>
        </p:spPr>
        <p:txBody>
          <a:bodyPr wrap="none" rtlCol="0" anchor="ctr">
            <a:spAutoFit/>
          </a:bodyPr>
          <a:p>
            <a:pPr algn="ctr"/>
            <a:r>
              <a:rPr lang="zh-CN" altLang="en-US" sz="4800" b="1">
                <a:solidFill>
                  <a:srgbClr val="0060BF"/>
                </a:solidFill>
                <a:cs typeface="+mn-ea"/>
                <a:sym typeface="+mn-lt"/>
              </a:rPr>
              <a:t>课堂教学</a:t>
            </a:r>
            <a:endParaRPr lang="zh-CN" altLang="en-US" sz="4800" b="1">
              <a:solidFill>
                <a:srgbClr val="0060BF"/>
              </a:solidFill>
              <a:cs typeface="+mn-ea"/>
              <a:sym typeface="+mn-lt"/>
            </a:endParaRPr>
          </a:p>
        </p:txBody>
      </p:sp>
      <p:pic>
        <p:nvPicPr>
          <p:cNvPr id="24" name="IM 24"/>
          <p:cNvPicPr/>
          <p:nvPr/>
        </p:nvPicPr>
        <p:blipFill>
          <a:blip r:embed="rId3"/>
          <a:stretch>
            <a:fillRect/>
          </a:stretch>
        </p:blipFill>
        <p:spPr>
          <a:xfrm>
            <a:off x="3194050" y="7289800"/>
            <a:ext cx="5953760" cy="4443095"/>
          </a:xfrm>
          <a:prstGeom prst="rect">
            <a:avLst/>
          </a:prstGeom>
        </p:spPr>
      </p:pic>
      <p:pic>
        <p:nvPicPr>
          <p:cNvPr id="22" name="IM 22"/>
          <p:cNvPicPr/>
          <p:nvPr/>
        </p:nvPicPr>
        <p:blipFill>
          <a:blip r:embed="rId4"/>
          <a:stretch>
            <a:fillRect/>
          </a:stretch>
        </p:blipFill>
        <p:spPr>
          <a:xfrm>
            <a:off x="14570710" y="7362190"/>
            <a:ext cx="5850255" cy="4367530"/>
          </a:xfrm>
          <a:prstGeom prst="rect">
            <a:avLst/>
          </a:prstGeom>
        </p:spPr>
      </p:pic>
      <p:sp>
        <p:nvSpPr>
          <p:cNvPr id="85" name="Freeform 4"/>
          <p:cNvSpPr>
            <a:spLocks noEditPoints="1"/>
          </p:cNvSpPr>
          <p:nvPr/>
        </p:nvSpPr>
        <p:spPr bwMode="auto">
          <a:xfrm>
            <a:off x="10034464" y="8081978"/>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6" name="文本框 5"/>
          <p:cNvSpPr txBox="1"/>
          <p:nvPr/>
        </p:nvSpPr>
        <p:spPr>
          <a:xfrm>
            <a:off x="10826750" y="8873808"/>
            <a:ext cx="2957830" cy="829945"/>
          </a:xfrm>
          <a:prstGeom prst="rect">
            <a:avLst/>
          </a:prstGeom>
          <a:noFill/>
        </p:spPr>
        <p:txBody>
          <a:bodyPr wrap="square" rtlCol="0" anchor="ctr">
            <a:spAutoFit/>
          </a:bodyPr>
          <a:p>
            <a:pPr algn="ctr"/>
            <a:r>
              <a:rPr lang="zh-CN" altLang="en-US" sz="4800" b="1">
                <a:solidFill>
                  <a:srgbClr val="0060BF"/>
                </a:solidFill>
                <a:cs typeface="+mn-ea"/>
                <a:sym typeface="+mn-lt"/>
              </a:rPr>
              <a:t>线下</a:t>
            </a:r>
            <a:r>
              <a:rPr lang="zh-CN" altLang="en-US" sz="4800" b="1">
                <a:solidFill>
                  <a:srgbClr val="0060BF"/>
                </a:solidFill>
                <a:cs typeface="+mn-ea"/>
                <a:sym typeface="+mn-lt"/>
              </a:rPr>
              <a:t>指导</a:t>
            </a:r>
            <a:endParaRPr lang="zh-CN" altLang="en-US" sz="4800" b="1">
              <a:solidFill>
                <a:srgbClr val="0060BF"/>
              </a:solidFill>
              <a:cs typeface="+mn-ea"/>
              <a:sym typeface="+mn-lt"/>
            </a:endParaRPr>
          </a:p>
        </p:txBody>
      </p:sp>
      <p:sp>
        <p:nvSpPr>
          <p:cNvPr id="4"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sz="5400" b="0" dirty="0">
                <a:solidFill>
                  <a:srgbClr val="773886"/>
                </a:solidFill>
                <a:latin typeface="方正黑体简体" panose="02000000000000000000" charset="-122"/>
                <a:ea typeface="方正黑体简体" panose="02000000000000000000" charset="-122"/>
                <a:sym typeface="+mn-ea"/>
              </a:rPr>
              <a:t>课堂风采展览</a:t>
            </a:r>
            <a:endParaRPr lang="zh-CN" altLang="en-US" sz="5400" b="0" dirty="0">
              <a:solidFill>
                <a:srgbClr val="773886"/>
              </a:solidFill>
              <a:latin typeface="方正黑体简体" panose="02000000000000000000" charset="-122"/>
              <a:ea typeface="方正黑体简体" panose="02000000000000000000"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500" fill="hold"/>
                                        <p:tgtEl>
                                          <p:spTgt spid="86"/>
                                        </p:tgtEl>
                                        <p:attrNameLst>
                                          <p:attrName>ppt_w</p:attrName>
                                        </p:attrNameLst>
                                      </p:cBhvr>
                                      <p:tavLst>
                                        <p:tav tm="0">
                                          <p:val>
                                            <p:fltVal val="0"/>
                                          </p:val>
                                        </p:tav>
                                        <p:tav tm="100000">
                                          <p:val>
                                            <p:strVal val="#ppt_w"/>
                                          </p:val>
                                        </p:tav>
                                      </p:tavLst>
                                    </p:anim>
                                    <p:anim calcmode="lin" valueType="num">
                                      <p:cBhvr>
                                        <p:cTn id="12" dur="500" fill="hold"/>
                                        <p:tgtEl>
                                          <p:spTgt spid="86"/>
                                        </p:tgtEl>
                                        <p:attrNameLst>
                                          <p:attrName>ppt_h</p:attrName>
                                        </p:attrNameLst>
                                      </p:cBhvr>
                                      <p:tavLst>
                                        <p:tav tm="0">
                                          <p:val>
                                            <p:fltVal val="0"/>
                                          </p:val>
                                        </p:tav>
                                        <p:tav tm="100000">
                                          <p:val>
                                            <p:strVal val="#ppt_h"/>
                                          </p:val>
                                        </p:tav>
                                      </p:tavLst>
                                    </p:anim>
                                    <p:animEffect transition="in" filter="fade">
                                      <p:cBhvr>
                                        <p:cTn id="13" dur="500"/>
                                        <p:tgtEl>
                                          <p:spTgt spid="86"/>
                                        </p:tgtEl>
                                      </p:cBhvr>
                                    </p:animEffec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106"/>
                                        </p:tgtEl>
                                        <p:attrNameLst>
                                          <p:attrName>style.visibility</p:attrName>
                                        </p:attrNameLst>
                                      </p:cBhvr>
                                      <p:to>
                                        <p:strVal val="visible"/>
                                      </p:to>
                                    </p:set>
                                    <p:anim calcmode="lin" valueType="num">
                                      <p:cBhvr additive="base">
                                        <p:cTn id="20" dur="500" fill="hold"/>
                                        <p:tgtEl>
                                          <p:spTgt spid="106"/>
                                        </p:tgtEl>
                                        <p:attrNameLst>
                                          <p:attrName>ppt_x</p:attrName>
                                        </p:attrNameLst>
                                      </p:cBhvr>
                                      <p:tavLst>
                                        <p:tav tm="0">
                                          <p:val>
                                            <p:strVal val="#ppt_x"/>
                                          </p:val>
                                        </p:tav>
                                        <p:tav tm="100000">
                                          <p:val>
                                            <p:strVal val="#ppt_x"/>
                                          </p:val>
                                        </p:tav>
                                      </p:tavLst>
                                    </p:anim>
                                    <p:anim calcmode="lin" valueType="num">
                                      <p:cBhvr additive="base">
                                        <p:cTn id="21"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06" grpId="1"/>
      <p:bldP spid="6" grpId="1"/>
      <p:bldP spid="85"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27400" y="3371850"/>
            <a:ext cx="17833975" cy="1908810"/>
            <a:chOff x="5253" y="5310"/>
            <a:chExt cx="28085" cy="3006"/>
          </a:xfrm>
        </p:grpSpPr>
        <p:sp>
          <p:nvSpPr>
            <p:cNvPr id="229" name="1"/>
            <p:cNvSpPr/>
            <p:nvPr/>
          </p:nvSpPr>
          <p:spPr>
            <a:xfrm>
              <a:off x="5253" y="5310"/>
              <a:ext cx="2935" cy="3007"/>
            </a:xfrm>
            <a:prstGeom prst="diamond">
              <a:avLst/>
            </a:prstGeom>
            <a:solidFill>
              <a:schemeClr val="tx2"/>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grpSp>
          <p:nvGrpSpPr>
            <p:cNvPr id="5" name="组合 4"/>
            <p:cNvGrpSpPr/>
            <p:nvPr/>
          </p:nvGrpSpPr>
          <p:grpSpPr>
            <a:xfrm>
              <a:off x="10356" y="6016"/>
              <a:ext cx="22983" cy="1740"/>
              <a:chOff x="10356" y="5112"/>
              <a:chExt cx="22983" cy="1740"/>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a:latin typeface="Trebuchet MS Bold" panose="020B0603020202020204" charset="0"/>
                  </a:rPr>
                  <a:t>高校项目</a:t>
                </a:r>
                <a:r>
                  <a:rPr lang="zh-CN">
                    <a:latin typeface="Trebuchet MS Bold" panose="020B0603020202020204" charset="0"/>
                  </a:rPr>
                  <a:t>概览</a:t>
                </a:r>
                <a:endParaRPr lang="zh-CN">
                  <a:latin typeface="Trebuchet MS Bold" panose="020B0603020202020204" charset="0"/>
                </a:endParaRPr>
              </a:p>
            </p:txBody>
          </p:sp>
        </p:grpSp>
      </p:grpSp>
      <p:grpSp>
        <p:nvGrpSpPr>
          <p:cNvPr id="7" name="组合 6"/>
          <p:cNvGrpSpPr/>
          <p:nvPr/>
        </p:nvGrpSpPr>
        <p:grpSpPr>
          <a:xfrm>
            <a:off x="3327400" y="6527800"/>
            <a:ext cx="17833975" cy="1908810"/>
            <a:chOff x="5253" y="10280"/>
            <a:chExt cx="28085" cy="3006"/>
          </a:xfrm>
        </p:grpSpPr>
        <p:sp>
          <p:nvSpPr>
            <p:cNvPr id="230" name="2"/>
            <p:cNvSpPr/>
            <p:nvPr/>
          </p:nvSpPr>
          <p:spPr>
            <a:xfrm>
              <a:off x="5253" y="10280"/>
              <a:ext cx="2935" cy="3007"/>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12" name="组合 11"/>
            <p:cNvGrpSpPr/>
            <p:nvPr/>
          </p:nvGrpSpPr>
          <p:grpSpPr>
            <a:xfrm>
              <a:off x="10356" y="10948"/>
              <a:ext cx="22983" cy="1701"/>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b="1">
                    <a:latin typeface="Trebuchet MS Bold" panose="020B0603020202020204" charset="0"/>
                    <a:cs typeface="Trebuchet MS Bold" panose="020B0603020202020204" charset="0"/>
                  </a:rPr>
                  <a:t>MeterSphere </a:t>
                </a:r>
                <a:r>
                  <a:rPr lang="zh-CN" altLang="en-US" sz="5400" b="1">
                    <a:latin typeface="Trebuchet MS Bold" panose="020B0603020202020204" charset="0"/>
                    <a:cs typeface="Trebuchet MS Bold" panose="020B0603020202020204" charset="0"/>
                  </a:rPr>
                  <a:t>项目介绍</a:t>
                </a:r>
                <a:endParaRPr lang="zh-CN" altLang="en-US" sz="5400" b="1">
                  <a:latin typeface="Trebuchet MS Bold" panose="020B0603020202020204" charset="0"/>
                  <a:cs typeface="Trebuchet MS Bold" panose="020B0603020202020204" charset="0"/>
                </a:endParaRPr>
              </a:p>
            </p:txBody>
          </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MeterSphere 的使命"/>
          <p:cNvSpPr txBox="1"/>
          <p:nvPr/>
        </p:nvSpPr>
        <p:spPr>
          <a:xfrm>
            <a:off x="8300283" y="1524000"/>
            <a:ext cx="7783434"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MeterSphere 的使命</a:t>
            </a:r>
          </a:p>
        </p:txBody>
      </p:sp>
      <p:sp>
        <p:nvSpPr>
          <p:cNvPr id="239" name="矩形"/>
          <p:cNvSpPr/>
          <p:nvPr/>
        </p:nvSpPr>
        <p:spPr>
          <a:xfrm>
            <a:off x="455930" y="4482465"/>
            <a:ext cx="22940010" cy="5408930"/>
          </a:xfrm>
          <a:prstGeom prst="rect">
            <a:avLst/>
          </a:prstGeom>
          <a:solidFill>
            <a:srgbClr val="773886"/>
          </a:solidFill>
          <a:ln w="12700">
            <a:miter lim="400000"/>
          </a:ln>
        </p:spPr>
        <p:txBody>
          <a:bodyPr lIns="71437" tIns="71437" rIns="71437" bIns="71437" anchor="ctr"/>
          <a:lstStyle/>
          <a:p>
            <a:pPr marL="38100" marR="304800" indent="-38100">
              <a:spcBef>
                <a:spcPts val="5900"/>
              </a:spcBef>
              <a:defRPr sz="5300" b="0">
                <a:solidFill>
                  <a:srgbClr val="FFFFFF"/>
                </a:solidFill>
              </a:defRPr>
            </a:pPr>
          </a:p>
        </p:txBody>
      </p:sp>
      <p:sp>
        <p:nvSpPr>
          <p:cNvPr id="240" name="MeterSphere 是一站式的开源持续测试平台，遵循 GPL v3 开源许可协议，涵盖测试跟踪、接口测试、UI 测试和性能测试等功能，全面兼容 JMeter、Selenium 等主流开源标准，有效助力开发和测试团队充分利用云弹性进行高度可扩展的自动化测试，加速高质量的软件交付。"/>
          <p:cNvSpPr txBox="1"/>
          <p:nvPr/>
        </p:nvSpPr>
        <p:spPr>
          <a:xfrm>
            <a:off x="728028" y="6029008"/>
            <a:ext cx="22395815" cy="3096895"/>
          </a:xfrm>
          <a:prstGeom prst="rect">
            <a:avLst/>
          </a:prstGeom>
          <a:ln w="12700">
            <a:miter lim="400000"/>
          </a:ln>
        </p:spPr>
        <p:txBody>
          <a:bodyPr wrap="square" lIns="71437" tIns="71437" rIns="71437" bIns="71437" anchor="ctr">
            <a:spAutoFit/>
          </a:bodyPr>
          <a:lstStyle/>
          <a:p>
            <a:pPr marL="38100" marR="304800" indent="-38100" algn="just">
              <a:spcBef>
                <a:spcPts val="5900"/>
              </a:spcBef>
              <a:defRPr sz="4800" b="0">
                <a:solidFill>
                  <a:srgbClr val="FFFFFF"/>
                </a:solidFill>
              </a:defRPr>
            </a:pPr>
            <a:r>
              <a:t>MeterSphere 是</a:t>
            </a:r>
            <a:r>
              <a:rPr b="1" u="sng"/>
              <a:t>一站式的开源持续测试平台</a:t>
            </a:r>
            <a:r>
              <a:t>，遵循 GPL v3 开源许可协议，涵盖测试跟踪、接口测试、UI 测试和性能测试等功能，全面兼容 JMeter、Selenium 等主流开源标准，有效助力开发和测试团队充分利用云弹性进行高度可扩展的自动化测试，加速高质量的软件交付。</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广受欢迎的开源项目"/>
          <p:cNvSpPr txBox="1"/>
          <p:nvPr/>
        </p:nvSpPr>
        <p:spPr>
          <a:xfrm>
            <a:off x="8436609" y="1524000"/>
            <a:ext cx="7510781"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广受欢迎的开源项目</a:t>
            </a:r>
          </a:p>
        </p:txBody>
      </p:sp>
      <p:pic>
        <p:nvPicPr>
          <p:cNvPr id="275" name="MeterSphere-紫色.png" descr="MeterSphere-紫色.png"/>
          <p:cNvPicPr>
            <a:picLocks noChangeAspect="1"/>
          </p:cNvPicPr>
          <p:nvPr/>
        </p:nvPicPr>
        <p:blipFill>
          <a:blip r:embed="rId1"/>
          <a:stretch>
            <a:fillRect/>
          </a:stretch>
        </p:blipFill>
        <p:spPr>
          <a:xfrm>
            <a:off x="1624100" y="4115076"/>
            <a:ext cx="7868745" cy="1482562"/>
          </a:xfrm>
          <a:prstGeom prst="rect">
            <a:avLst/>
          </a:prstGeom>
          <a:ln w="12700">
            <a:miter lim="400000"/>
            <a:headEnd/>
            <a:tailEnd/>
          </a:ln>
        </p:spPr>
      </p:pic>
      <p:pic>
        <p:nvPicPr>
          <p:cNvPr id="276" name="github-logo.png" descr="github-logo.png"/>
          <p:cNvPicPr>
            <a:picLocks noChangeAspect="1"/>
          </p:cNvPicPr>
          <p:nvPr/>
        </p:nvPicPr>
        <p:blipFill>
          <a:blip r:embed="rId2"/>
          <a:srcRect t="32614" b="34394"/>
          <a:stretch>
            <a:fillRect/>
          </a:stretch>
        </p:blipFill>
        <p:spPr>
          <a:xfrm>
            <a:off x="1624100" y="5763418"/>
            <a:ext cx="3317912" cy="1094622"/>
          </a:xfrm>
          <a:prstGeom prst="rect">
            <a:avLst/>
          </a:prstGeom>
          <a:ln w="12700">
            <a:miter lim="400000"/>
            <a:headEnd/>
            <a:tailEnd/>
          </a:ln>
        </p:spPr>
      </p:pic>
      <p:sp>
        <p:nvSpPr>
          <p:cNvPr id="277" name="星形"/>
          <p:cNvSpPr/>
          <p:nvPr/>
        </p:nvSpPr>
        <p:spPr>
          <a:xfrm>
            <a:off x="5558472" y="5930210"/>
            <a:ext cx="797404"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pPr>
          </a:p>
        </p:txBody>
      </p:sp>
      <p:sp>
        <p:nvSpPr>
          <p:cNvPr id="278" name="Star"/>
          <p:cNvSpPr txBox="1"/>
          <p:nvPr/>
        </p:nvSpPr>
        <p:spPr>
          <a:xfrm>
            <a:off x="6464192" y="5951258"/>
            <a:ext cx="1049482" cy="716281"/>
          </a:xfrm>
          <a:prstGeom prst="rect">
            <a:avLst/>
          </a:prstGeom>
          <a:ln w="12700">
            <a:miter lim="400000"/>
          </a:ln>
        </p:spPr>
        <p:txBody>
          <a:bodyPr wrap="none" tIns="91439" bIns="91439">
            <a:spAutoFit/>
          </a:bodyPr>
          <a:lstStyle>
            <a:lvl1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lvl1pPr>
          </a:lstStyle>
          <a:p>
            <a:r>
              <a:t>Star</a:t>
            </a:r>
          </a:p>
        </p:txBody>
      </p:sp>
      <p:sp>
        <p:nvSpPr>
          <p:cNvPr id="279" name="线条"/>
          <p:cNvSpPr/>
          <p:nvPr/>
        </p:nvSpPr>
        <p:spPr>
          <a:xfrm flipV="1">
            <a:off x="7634690" y="5951257"/>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pPr>
          </a:p>
        </p:txBody>
      </p:sp>
      <p:sp>
        <p:nvSpPr>
          <p:cNvPr id="280" name="10,000 +"/>
          <p:cNvSpPr txBox="1"/>
          <p:nvPr/>
        </p:nvSpPr>
        <p:spPr>
          <a:xfrm>
            <a:off x="7755706" y="5951258"/>
            <a:ext cx="2376860" cy="716281"/>
          </a:xfrm>
          <a:prstGeom prst="rect">
            <a:avLst/>
          </a:prstGeom>
          <a:ln w="12700">
            <a:miter lim="400000"/>
          </a:ln>
        </p:spPr>
        <p:txBody>
          <a:bodyPr tIns="91439" bIns="91439">
            <a:spAutoFit/>
          </a:bodyPr>
          <a:lstStyle>
            <a:lvl1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lvl1pPr>
          </a:lstStyle>
          <a:p>
            <a:r>
              <a:t>10,000 +</a:t>
            </a:r>
          </a:p>
        </p:txBody>
      </p:sp>
      <p:sp>
        <p:nvSpPr>
          <p:cNvPr id="281" name="线条"/>
          <p:cNvSpPr/>
          <p:nvPr/>
        </p:nvSpPr>
        <p:spPr>
          <a:xfrm>
            <a:off x="1455281" y="7289428"/>
            <a:ext cx="9003786"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2" name="线条"/>
          <p:cNvSpPr/>
          <p:nvPr/>
        </p:nvSpPr>
        <p:spPr>
          <a:xfrm>
            <a:off x="1455280" y="12137259"/>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3" name="累计下载次数 180,000 +…"/>
          <p:cNvSpPr txBox="1"/>
          <p:nvPr/>
        </p:nvSpPr>
        <p:spPr>
          <a:xfrm>
            <a:off x="1322813" y="7258859"/>
            <a:ext cx="9732683" cy="4897452"/>
          </a:xfrm>
          <a:prstGeom prst="rect">
            <a:avLst/>
          </a:prstGeom>
          <a:ln w="12700">
            <a:miter lim="400000"/>
          </a:ln>
        </p:spPr>
        <p:txBody>
          <a:bodyPr lIns="71437" tIns="71437" rIns="71437" bIns="71437" anchor="ctr">
            <a:spAutoFit/>
          </a:bodyPr>
          <a:lstStyle/>
          <a:p>
            <a:pPr marL="444500" indent="-444500" algn="just">
              <a:lnSpc>
                <a:spcPct val="120000"/>
              </a:lnSpc>
              <a:buSzPct val="145000"/>
              <a:buChar char="•"/>
              <a:defRPr b="0">
                <a:solidFill>
                  <a:srgbClr val="5E5E5E"/>
                </a:solidFill>
              </a:defRPr>
            </a:pPr>
            <a:r>
              <a:t>累计下载次数 180,000 +</a:t>
            </a:r>
          </a:p>
          <a:p>
            <a:pPr marL="444500" indent="-444500" algn="just">
              <a:lnSpc>
                <a:spcPct val="120000"/>
              </a:lnSpc>
              <a:buSzPct val="145000"/>
              <a:buChar char="•"/>
              <a:defRPr b="0">
                <a:solidFill>
                  <a:srgbClr val="5E5E5E"/>
                </a:solidFill>
              </a:defRPr>
            </a:pPr>
            <a:r>
              <a:t>日均下载次数 150 +</a:t>
            </a:r>
          </a:p>
          <a:p>
            <a:pPr marL="444500" indent="-444500" algn="just">
              <a:lnSpc>
                <a:spcPct val="120000"/>
              </a:lnSpc>
              <a:buSzPct val="145000"/>
              <a:buChar char="•"/>
              <a:defRPr b="0">
                <a:solidFill>
                  <a:srgbClr val="5E5E5E"/>
                </a:solidFill>
              </a:defRPr>
            </a:pPr>
            <a:r>
              <a:t>超过 350 人的 Issue 贡献者</a:t>
            </a:r>
          </a:p>
          <a:p>
            <a:pPr marL="444500" indent="-444500" algn="just">
              <a:lnSpc>
                <a:spcPct val="120000"/>
              </a:lnSpc>
              <a:buSzPct val="145000"/>
              <a:buChar char="•"/>
              <a:defRPr b="0">
                <a:solidFill>
                  <a:srgbClr val="5E5E5E"/>
                </a:solidFill>
              </a:defRPr>
            </a:pPr>
            <a:r>
              <a:t>2020 年度 OSC 中国开源项目评选 “最佳人气项目”</a:t>
            </a:r>
          </a:p>
          <a:p>
            <a:pPr marL="444500" indent="-444500" algn="just">
              <a:lnSpc>
                <a:spcPct val="120000"/>
              </a:lnSpc>
              <a:buSzPct val="145000"/>
              <a:buChar char="•"/>
              <a:defRPr b="0">
                <a:solidFill>
                  <a:srgbClr val="5E5E5E"/>
                </a:solidFill>
              </a:defRPr>
            </a:pPr>
            <a:r>
              <a:t>TesterHome 评选 “MTSC 2021 年度开源项目”、 “MTSC 2022 年度最佳开源项目”</a:t>
            </a:r>
          </a:p>
          <a:p>
            <a:pPr marL="444500" indent="-444500" algn="just">
              <a:lnSpc>
                <a:spcPct val="120000"/>
              </a:lnSpc>
              <a:buSzPct val="145000"/>
              <a:buChar char="•"/>
              <a:defRPr b="0">
                <a:solidFill>
                  <a:srgbClr val="5E5E5E"/>
                </a:solidFill>
              </a:defRPr>
            </a:pPr>
            <a:r>
              <a:t>2022 年 GVP——Gitee 最有价值开源项目</a:t>
            </a:r>
          </a:p>
        </p:txBody>
      </p:sp>
      <p:sp>
        <p:nvSpPr>
          <p:cNvPr id="284" name="注：GitHub Star 数量统计截止至 2023 年 9 月"/>
          <p:cNvSpPr txBox="1"/>
          <p:nvPr/>
        </p:nvSpPr>
        <p:spPr>
          <a:xfrm>
            <a:off x="17102576" y="12118209"/>
            <a:ext cx="5459880" cy="538481"/>
          </a:xfrm>
          <a:prstGeom prst="rect">
            <a:avLst/>
          </a:prstGeom>
          <a:ln w="12700">
            <a:miter lim="400000"/>
          </a:ln>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t>注：GitHub Star 数量统计截止至 2023 年 9 月</a:t>
            </a:r>
          </a:p>
        </p:txBody>
      </p:sp>
      <p:pic>
        <p:nvPicPr>
          <p:cNvPr id="285" name="图像" descr="图像"/>
          <p:cNvPicPr>
            <a:picLocks noChangeAspect="1"/>
          </p:cNvPicPr>
          <p:nvPr/>
        </p:nvPicPr>
        <p:blipFill>
          <a:blip r:embed="rId3"/>
          <a:srcRect l="4098" t="5850" r="5102" b="5088"/>
          <a:stretch>
            <a:fillRect/>
          </a:stretch>
        </p:blipFill>
        <p:spPr>
          <a:xfrm>
            <a:off x="11273684" y="4333448"/>
            <a:ext cx="11913312" cy="7335460"/>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累计下载超过 160,000 次，使用群体持续扩大"/>
          <p:cNvSpPr txBox="1"/>
          <p:nvPr/>
        </p:nvSpPr>
        <p:spPr>
          <a:xfrm>
            <a:off x="4122975" y="1524000"/>
            <a:ext cx="163118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00000000000000000" charset="-122"/>
                <a:ea typeface="方正黑体简体" panose="02000000000000000000" charset="-122"/>
                <a:cs typeface="方正黑体简体" panose="02000000000000000000" charset="-122"/>
              </a:rPr>
              <a:t>累计下载超过 </a:t>
            </a:r>
            <a:r>
              <a:rPr>
                <a:latin typeface="Times New Roman Bold" panose="02020603050405020304" charset="0"/>
                <a:ea typeface="方正黑体简体" panose="02000000000000000000" charset="-122"/>
                <a:cs typeface="Times New Roman Bold" panose="02020603050405020304" charset="0"/>
              </a:rPr>
              <a:t>1</a:t>
            </a:r>
            <a:r>
              <a:rPr lang="en-US">
                <a:latin typeface="Times New Roman Bold" panose="02020603050405020304" charset="0"/>
                <a:ea typeface="方正黑体简体" panose="02000000000000000000" charset="-122"/>
                <a:cs typeface="Times New Roman Bold" panose="02020603050405020304" charset="0"/>
              </a:rPr>
              <a:t>8</a:t>
            </a:r>
            <a:r>
              <a:rPr>
                <a:latin typeface="Times New Roman Bold" panose="02020603050405020304" charset="0"/>
                <a:ea typeface="方正黑体简体" panose="02000000000000000000" charset="-122"/>
                <a:cs typeface="Times New Roman Bold" panose="02020603050405020304" charset="0"/>
              </a:rPr>
              <a:t>0,000 </a:t>
            </a:r>
            <a:r>
              <a:rPr>
                <a:latin typeface="方正黑体简体" panose="02000000000000000000" charset="-122"/>
                <a:ea typeface="方正黑体简体" panose="02000000000000000000" charset="-122"/>
                <a:cs typeface="方正黑体简体" panose="02000000000000000000" charset="-122"/>
              </a:rPr>
              <a:t>次，使用群体持续扩大</a:t>
            </a:r>
            <a:endParaRPr>
              <a:latin typeface="方正黑体简体" panose="02000000000000000000" charset="-122"/>
              <a:ea typeface="方正黑体简体" panose="02000000000000000000" charset="-122"/>
              <a:cs typeface="方正黑体简体" panose="02000000000000000000" charset="-122"/>
            </a:endParaRPr>
          </a:p>
        </p:txBody>
      </p:sp>
      <p:sp>
        <p:nvSpPr>
          <p:cNvPr id="256" name="- 用户群体分布广泛，参与社区讨论的用户超过 10,000 人 -"/>
          <p:cNvSpPr txBox="1"/>
          <p:nvPr/>
        </p:nvSpPr>
        <p:spPr>
          <a:xfrm>
            <a:off x="6156283" y="2833508"/>
            <a:ext cx="12019002"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t>- 用户群体分布广泛，参与社区讨论的用户超过 10,000 人 -</a:t>
            </a:r>
          </a:p>
        </p:txBody>
      </p:sp>
      <p:pic>
        <p:nvPicPr>
          <p:cNvPr id="257" name="普洛斯金融.png" descr="普洛斯金融.png"/>
          <p:cNvPicPr>
            <a:picLocks noChangeAspect="1"/>
          </p:cNvPicPr>
          <p:nvPr/>
        </p:nvPicPr>
        <p:blipFill>
          <a:blip r:embed="rId1"/>
          <a:stretch>
            <a:fillRect/>
          </a:stretch>
        </p:blipFill>
        <p:spPr>
          <a:xfrm>
            <a:off x="18450560" y="5489575"/>
            <a:ext cx="2115185" cy="933450"/>
          </a:xfrm>
          <a:prstGeom prst="rect">
            <a:avLst/>
          </a:prstGeom>
          <a:ln w="12700">
            <a:miter lim="400000"/>
            <a:headEnd/>
            <a:tailEnd/>
          </a:ln>
        </p:spPr>
      </p:pic>
      <p:pic>
        <p:nvPicPr>
          <p:cNvPr id="258" name="国泰君安证券.png" descr="国泰君安证券.png"/>
          <p:cNvPicPr>
            <a:picLocks noChangeAspect="1"/>
          </p:cNvPicPr>
          <p:nvPr/>
        </p:nvPicPr>
        <p:blipFill>
          <a:blip r:embed="rId2"/>
          <a:stretch>
            <a:fillRect/>
          </a:stretch>
        </p:blipFill>
        <p:spPr>
          <a:xfrm>
            <a:off x="4441825" y="4371340"/>
            <a:ext cx="3537585" cy="565150"/>
          </a:xfrm>
          <a:prstGeom prst="rect">
            <a:avLst/>
          </a:prstGeom>
          <a:ln w="12700">
            <a:miter lim="400000"/>
            <a:headEnd/>
            <a:tailEnd/>
          </a:ln>
        </p:spPr>
      </p:pic>
      <p:pic>
        <p:nvPicPr>
          <p:cNvPr id="259" name="吉致金融.png" descr="吉致金融.png"/>
          <p:cNvPicPr>
            <a:picLocks noChangeAspect="1"/>
          </p:cNvPicPr>
          <p:nvPr/>
        </p:nvPicPr>
        <p:blipFill>
          <a:blip r:embed="rId3"/>
          <a:stretch>
            <a:fillRect/>
          </a:stretch>
        </p:blipFill>
        <p:spPr>
          <a:xfrm>
            <a:off x="20743545" y="6940550"/>
            <a:ext cx="2799080" cy="742315"/>
          </a:xfrm>
          <a:prstGeom prst="rect">
            <a:avLst/>
          </a:prstGeom>
          <a:ln w="12700">
            <a:miter lim="400000"/>
            <a:headEnd/>
            <a:tailEnd/>
          </a:ln>
        </p:spPr>
      </p:pic>
      <p:pic>
        <p:nvPicPr>
          <p:cNvPr id="260" name="富国基金.png" descr="富国基金.png"/>
          <p:cNvPicPr>
            <a:picLocks noChangeAspect="1"/>
          </p:cNvPicPr>
          <p:nvPr/>
        </p:nvPicPr>
        <p:blipFill>
          <a:blip r:embed="rId4"/>
          <a:srcRect t="9309" b="9309"/>
          <a:stretch>
            <a:fillRect/>
          </a:stretch>
        </p:blipFill>
        <p:spPr>
          <a:xfrm>
            <a:off x="11748135" y="5478145"/>
            <a:ext cx="2603500" cy="1191895"/>
          </a:xfrm>
          <a:prstGeom prst="rect">
            <a:avLst/>
          </a:prstGeom>
          <a:ln w="12700">
            <a:miter lim="400000"/>
            <a:headEnd/>
            <a:tailEnd/>
          </a:ln>
        </p:spPr>
      </p:pic>
      <p:pic>
        <p:nvPicPr>
          <p:cNvPr id="261" name="中欧基金.png" descr="中欧基金.png"/>
          <p:cNvPicPr>
            <a:picLocks noChangeAspect="1"/>
          </p:cNvPicPr>
          <p:nvPr/>
        </p:nvPicPr>
        <p:blipFill>
          <a:blip r:embed="rId5"/>
          <a:stretch>
            <a:fillRect/>
          </a:stretch>
        </p:blipFill>
        <p:spPr>
          <a:xfrm>
            <a:off x="14777720" y="5645785"/>
            <a:ext cx="3009900" cy="798195"/>
          </a:xfrm>
          <a:prstGeom prst="rect">
            <a:avLst/>
          </a:prstGeom>
          <a:ln w="12700">
            <a:miter lim="400000"/>
            <a:headEnd/>
            <a:tailEnd/>
          </a:ln>
        </p:spPr>
      </p:pic>
      <p:pic>
        <p:nvPicPr>
          <p:cNvPr id="262" name="国信证券（横）.png" descr="国信证券（横）.png"/>
          <p:cNvPicPr>
            <a:picLocks noChangeAspect="1"/>
          </p:cNvPicPr>
          <p:nvPr/>
        </p:nvPicPr>
        <p:blipFill>
          <a:blip r:embed="rId6"/>
          <a:stretch>
            <a:fillRect/>
          </a:stretch>
        </p:blipFill>
        <p:spPr>
          <a:xfrm>
            <a:off x="530136" y="4214057"/>
            <a:ext cx="3686685" cy="1038352"/>
          </a:xfrm>
          <a:prstGeom prst="rect">
            <a:avLst/>
          </a:prstGeom>
          <a:ln w="12700">
            <a:miter lim="400000"/>
            <a:headEnd/>
            <a:tailEnd/>
          </a:ln>
        </p:spPr>
      </p:pic>
      <p:pic>
        <p:nvPicPr>
          <p:cNvPr id="263" name="大参林.png" descr="大参林.png"/>
          <p:cNvPicPr>
            <a:picLocks noChangeAspect="1"/>
          </p:cNvPicPr>
          <p:nvPr/>
        </p:nvPicPr>
        <p:blipFill>
          <a:blip r:embed="rId7"/>
          <a:stretch>
            <a:fillRect/>
          </a:stretch>
        </p:blipFill>
        <p:spPr>
          <a:xfrm>
            <a:off x="3716020" y="12341860"/>
            <a:ext cx="4387215" cy="469265"/>
          </a:xfrm>
          <a:prstGeom prst="rect">
            <a:avLst/>
          </a:prstGeom>
          <a:ln w="12700">
            <a:miter lim="400000"/>
            <a:headEnd/>
            <a:tailEnd/>
          </a:ln>
        </p:spPr>
      </p:pic>
      <p:pic>
        <p:nvPicPr>
          <p:cNvPr id="264" name="三一重工.png" descr="三一重工.png"/>
          <p:cNvPicPr>
            <a:picLocks noChangeAspect="1"/>
          </p:cNvPicPr>
          <p:nvPr/>
        </p:nvPicPr>
        <p:blipFill>
          <a:blip r:embed="rId8"/>
          <a:stretch>
            <a:fillRect/>
          </a:stretch>
        </p:blipFill>
        <p:spPr>
          <a:xfrm>
            <a:off x="7430135" y="6657975"/>
            <a:ext cx="2544445" cy="1191895"/>
          </a:xfrm>
          <a:prstGeom prst="rect">
            <a:avLst/>
          </a:prstGeom>
          <a:ln w="12700">
            <a:miter lim="400000"/>
            <a:headEnd/>
            <a:tailEnd/>
          </a:ln>
        </p:spPr>
      </p:pic>
      <p:pic>
        <p:nvPicPr>
          <p:cNvPr id="265" name="致远互联logo.png" descr="致远互联logo.png"/>
          <p:cNvPicPr>
            <a:picLocks noChangeAspect="1"/>
          </p:cNvPicPr>
          <p:nvPr/>
        </p:nvPicPr>
        <p:blipFill>
          <a:blip r:embed="rId9"/>
          <a:stretch>
            <a:fillRect/>
          </a:stretch>
        </p:blipFill>
        <p:spPr>
          <a:xfrm>
            <a:off x="14313535" y="10973435"/>
            <a:ext cx="2599690" cy="896620"/>
          </a:xfrm>
          <a:prstGeom prst="rect">
            <a:avLst/>
          </a:prstGeom>
          <a:ln w="12700">
            <a:miter lim="400000"/>
            <a:headEnd/>
            <a:tailEnd/>
          </a:ln>
        </p:spPr>
      </p:pic>
      <p:pic>
        <p:nvPicPr>
          <p:cNvPr id="266" name="˼Ϊ 2.png" descr="˼Ϊ 2.png"/>
          <p:cNvPicPr>
            <a:picLocks noChangeAspect="1"/>
          </p:cNvPicPr>
          <p:nvPr/>
        </p:nvPicPr>
        <p:blipFill>
          <a:blip r:embed="rId10"/>
          <a:stretch>
            <a:fillRect/>
          </a:stretch>
        </p:blipFill>
        <p:spPr>
          <a:xfrm>
            <a:off x="20739735" y="10793095"/>
            <a:ext cx="3009265" cy="1038860"/>
          </a:xfrm>
          <a:prstGeom prst="rect">
            <a:avLst/>
          </a:prstGeom>
          <a:ln w="12700">
            <a:miter lim="400000"/>
            <a:headEnd/>
            <a:tailEnd/>
          </a:ln>
        </p:spPr>
      </p:pic>
      <p:pic>
        <p:nvPicPr>
          <p:cNvPr id="267" name="联想Lenovo.png" descr="联想Lenovo.png"/>
          <p:cNvPicPr>
            <a:picLocks noChangeAspect="1"/>
          </p:cNvPicPr>
          <p:nvPr/>
        </p:nvPicPr>
        <p:blipFill>
          <a:blip r:embed="rId11"/>
          <a:srcRect t="17411" b="17411"/>
          <a:stretch>
            <a:fillRect/>
          </a:stretch>
        </p:blipFill>
        <p:spPr>
          <a:xfrm>
            <a:off x="4108450" y="6741795"/>
            <a:ext cx="2840990" cy="1041400"/>
          </a:xfrm>
          <a:prstGeom prst="rect">
            <a:avLst/>
          </a:prstGeom>
          <a:ln w="12700">
            <a:miter lim="400000"/>
            <a:headEnd/>
            <a:tailEnd/>
          </a:ln>
        </p:spPr>
      </p:pic>
      <p:pic>
        <p:nvPicPr>
          <p:cNvPr id="268" name="汉口银行.png" descr="汉口银行.png"/>
          <p:cNvPicPr>
            <a:picLocks noChangeAspect="1"/>
          </p:cNvPicPr>
          <p:nvPr/>
        </p:nvPicPr>
        <p:blipFill>
          <a:blip r:embed="rId12"/>
          <a:stretch>
            <a:fillRect/>
          </a:stretch>
        </p:blipFill>
        <p:spPr>
          <a:xfrm>
            <a:off x="7686675" y="5570855"/>
            <a:ext cx="3676015" cy="849630"/>
          </a:xfrm>
          <a:prstGeom prst="rect">
            <a:avLst/>
          </a:prstGeom>
          <a:ln w="12700">
            <a:miter lim="400000"/>
            <a:headEnd/>
            <a:tailEnd/>
          </a:ln>
        </p:spPr>
      </p:pic>
      <p:pic>
        <p:nvPicPr>
          <p:cNvPr id="269" name="图像" descr="图像"/>
          <p:cNvPicPr>
            <a:picLocks noChangeAspect="1"/>
          </p:cNvPicPr>
          <p:nvPr/>
        </p:nvPicPr>
        <p:blipFill>
          <a:blip r:embed="rId13"/>
          <a:stretch>
            <a:fillRect/>
          </a:stretch>
        </p:blipFill>
        <p:spPr>
          <a:xfrm>
            <a:off x="21127720" y="5585460"/>
            <a:ext cx="2598420" cy="806450"/>
          </a:xfrm>
          <a:prstGeom prst="rect">
            <a:avLst/>
          </a:prstGeom>
          <a:ln w="12700">
            <a:miter lim="400000"/>
            <a:headEnd/>
            <a:tailEnd/>
          </a:ln>
        </p:spPr>
      </p:pic>
      <p:pic>
        <p:nvPicPr>
          <p:cNvPr id="270" name="国家电网-01.png" descr="国家电网-01.png"/>
          <p:cNvPicPr>
            <a:picLocks noChangeAspect="1"/>
          </p:cNvPicPr>
          <p:nvPr/>
        </p:nvPicPr>
        <p:blipFill>
          <a:blip r:embed="rId14"/>
          <a:stretch>
            <a:fillRect/>
          </a:stretch>
        </p:blipFill>
        <p:spPr>
          <a:xfrm>
            <a:off x="506777" y="7969885"/>
            <a:ext cx="3778399" cy="1452331"/>
          </a:xfrm>
          <a:prstGeom prst="rect">
            <a:avLst/>
          </a:prstGeom>
          <a:ln w="12700">
            <a:miter lim="400000"/>
            <a:headEnd/>
            <a:tailEnd/>
          </a:ln>
        </p:spPr>
      </p:pic>
      <p:pic>
        <p:nvPicPr>
          <p:cNvPr id="271" name="西安交通大学.png" descr="西安交通大学.png"/>
          <p:cNvPicPr>
            <a:picLocks noChangeAspect="1"/>
          </p:cNvPicPr>
          <p:nvPr/>
        </p:nvPicPr>
        <p:blipFill>
          <a:blip r:embed="rId15"/>
          <a:stretch>
            <a:fillRect/>
          </a:stretch>
        </p:blipFill>
        <p:spPr>
          <a:xfrm>
            <a:off x="450898" y="9636161"/>
            <a:ext cx="3514961" cy="1038352"/>
          </a:xfrm>
          <a:prstGeom prst="rect">
            <a:avLst/>
          </a:prstGeom>
          <a:ln w="12700">
            <a:miter lim="400000"/>
            <a:headEnd/>
            <a:tailEnd/>
          </a:ln>
        </p:spPr>
      </p:pic>
      <p:pic>
        <p:nvPicPr>
          <p:cNvPr id="272" name="中国工程物理研究院.png" descr="中国工程物理研究院.png"/>
          <p:cNvPicPr>
            <a:picLocks noChangeAspect="1"/>
          </p:cNvPicPr>
          <p:nvPr/>
        </p:nvPicPr>
        <p:blipFill>
          <a:blip r:embed="rId16"/>
          <a:stretch>
            <a:fillRect/>
          </a:stretch>
        </p:blipFill>
        <p:spPr>
          <a:xfrm>
            <a:off x="10641330" y="9605645"/>
            <a:ext cx="4472305" cy="933450"/>
          </a:xfrm>
          <a:prstGeom prst="rect">
            <a:avLst/>
          </a:prstGeom>
          <a:ln w="12700">
            <a:miter lim="400000"/>
            <a:headEnd/>
            <a:tailEnd/>
          </a:ln>
        </p:spPr>
      </p:pic>
      <p:pic>
        <p:nvPicPr>
          <p:cNvPr id="273" name="二维火.png" descr="二维火.png"/>
          <p:cNvPicPr>
            <a:picLocks noChangeAspect="1"/>
          </p:cNvPicPr>
          <p:nvPr/>
        </p:nvPicPr>
        <p:blipFill>
          <a:blip r:embed="rId17"/>
          <a:stretch>
            <a:fillRect/>
          </a:stretch>
        </p:blipFill>
        <p:spPr>
          <a:xfrm>
            <a:off x="7090410" y="11000740"/>
            <a:ext cx="2640965" cy="933450"/>
          </a:xfrm>
          <a:prstGeom prst="rect">
            <a:avLst/>
          </a:prstGeom>
          <a:ln w="12700">
            <a:miter lim="400000"/>
            <a:headEnd/>
            <a:tailEnd/>
          </a:ln>
        </p:spPr>
      </p:pic>
      <p:pic>
        <p:nvPicPr>
          <p:cNvPr id="274" name="东南大学.png" descr="东南大学.png"/>
          <p:cNvPicPr>
            <a:picLocks noChangeAspect="1"/>
          </p:cNvPicPr>
          <p:nvPr/>
        </p:nvPicPr>
        <p:blipFill>
          <a:blip r:embed="rId18"/>
          <a:stretch>
            <a:fillRect/>
          </a:stretch>
        </p:blipFill>
        <p:spPr>
          <a:xfrm>
            <a:off x="4244975" y="9664700"/>
            <a:ext cx="2594610" cy="826770"/>
          </a:xfrm>
          <a:prstGeom prst="rect">
            <a:avLst/>
          </a:prstGeom>
          <a:ln w="12700">
            <a:miter lim="400000"/>
            <a:headEnd/>
            <a:tailEnd/>
          </a:ln>
        </p:spPr>
      </p:pic>
      <p:pic>
        <p:nvPicPr>
          <p:cNvPr id="275" name="图像" descr="图像"/>
          <p:cNvPicPr>
            <a:picLocks noChangeAspect="1"/>
          </p:cNvPicPr>
          <p:nvPr/>
        </p:nvPicPr>
        <p:blipFill>
          <a:blip r:embed="rId19"/>
          <a:stretch>
            <a:fillRect/>
          </a:stretch>
        </p:blipFill>
        <p:spPr>
          <a:xfrm>
            <a:off x="7162800" y="9434195"/>
            <a:ext cx="3025140" cy="1187450"/>
          </a:xfrm>
          <a:prstGeom prst="rect">
            <a:avLst/>
          </a:prstGeom>
          <a:ln w="12700">
            <a:miter lim="400000"/>
            <a:headEnd/>
            <a:tailEnd/>
          </a:ln>
        </p:spPr>
      </p:pic>
      <p:pic>
        <p:nvPicPr>
          <p:cNvPr id="276" name="图像" descr="图像"/>
          <p:cNvPicPr>
            <a:picLocks noChangeAspect="1"/>
          </p:cNvPicPr>
          <p:nvPr/>
        </p:nvPicPr>
        <p:blipFill>
          <a:blip r:embed="rId20"/>
          <a:stretch>
            <a:fillRect/>
          </a:stretch>
        </p:blipFill>
        <p:spPr>
          <a:xfrm>
            <a:off x="13698220" y="6811645"/>
            <a:ext cx="3532505" cy="974090"/>
          </a:xfrm>
          <a:prstGeom prst="rect">
            <a:avLst/>
          </a:prstGeom>
          <a:ln w="12700">
            <a:miter lim="400000"/>
            <a:headEnd/>
            <a:tailEnd/>
          </a:ln>
        </p:spPr>
      </p:pic>
      <p:pic>
        <p:nvPicPr>
          <p:cNvPr id="277" name="中原证券.png" descr="中原证券.png"/>
          <p:cNvPicPr>
            <a:picLocks noChangeAspect="1"/>
          </p:cNvPicPr>
          <p:nvPr/>
        </p:nvPicPr>
        <p:blipFill>
          <a:blip r:embed="rId21"/>
          <a:stretch>
            <a:fillRect/>
          </a:stretch>
        </p:blipFill>
        <p:spPr>
          <a:xfrm>
            <a:off x="15467965" y="4237355"/>
            <a:ext cx="2977515" cy="806450"/>
          </a:xfrm>
          <a:prstGeom prst="rect">
            <a:avLst/>
          </a:prstGeom>
          <a:ln w="12700">
            <a:miter lim="400000"/>
            <a:headEnd/>
            <a:tailEnd/>
          </a:ln>
        </p:spPr>
      </p:pic>
      <p:pic>
        <p:nvPicPr>
          <p:cNvPr id="278" name="南瑞.png" descr="南瑞.png"/>
          <p:cNvPicPr>
            <a:picLocks noChangeAspect="1"/>
          </p:cNvPicPr>
          <p:nvPr/>
        </p:nvPicPr>
        <p:blipFill>
          <a:blip r:embed="rId22"/>
          <a:stretch>
            <a:fillRect/>
          </a:stretch>
        </p:blipFill>
        <p:spPr>
          <a:xfrm>
            <a:off x="4758690" y="8502650"/>
            <a:ext cx="2967990" cy="498475"/>
          </a:xfrm>
          <a:prstGeom prst="rect">
            <a:avLst/>
          </a:prstGeom>
          <a:ln w="12700">
            <a:miter lim="400000"/>
            <a:headEnd/>
            <a:tailEnd/>
          </a:ln>
        </p:spPr>
      </p:pic>
      <p:pic>
        <p:nvPicPr>
          <p:cNvPr id="279" name="中海油.png" descr="中海油.png"/>
          <p:cNvPicPr>
            <a:picLocks noChangeAspect="1"/>
          </p:cNvPicPr>
          <p:nvPr/>
        </p:nvPicPr>
        <p:blipFill>
          <a:blip r:embed="rId23"/>
          <a:stretch>
            <a:fillRect/>
          </a:stretch>
        </p:blipFill>
        <p:spPr>
          <a:xfrm>
            <a:off x="8376920" y="8247380"/>
            <a:ext cx="2661920" cy="810895"/>
          </a:xfrm>
          <a:prstGeom prst="rect">
            <a:avLst/>
          </a:prstGeom>
          <a:ln w="12700">
            <a:miter lim="400000"/>
            <a:headEnd/>
            <a:tailEnd/>
          </a:ln>
        </p:spPr>
      </p:pic>
      <p:pic>
        <p:nvPicPr>
          <p:cNvPr id="280" name="图像" descr="图像"/>
          <p:cNvPicPr>
            <a:picLocks noChangeAspect="1"/>
          </p:cNvPicPr>
          <p:nvPr/>
        </p:nvPicPr>
        <p:blipFill>
          <a:blip r:embed="rId24"/>
          <a:stretch>
            <a:fillRect/>
          </a:stretch>
        </p:blipFill>
        <p:spPr>
          <a:xfrm>
            <a:off x="4148455" y="5645150"/>
            <a:ext cx="3088640" cy="821055"/>
          </a:xfrm>
          <a:prstGeom prst="rect">
            <a:avLst/>
          </a:prstGeom>
          <a:ln w="12700">
            <a:miter lim="400000"/>
            <a:headEnd/>
            <a:tailEnd/>
          </a:ln>
        </p:spPr>
      </p:pic>
      <p:pic>
        <p:nvPicPr>
          <p:cNvPr id="281" name="云智天下.png" descr="云智天下.png"/>
          <p:cNvPicPr>
            <a:picLocks noChangeAspect="1"/>
          </p:cNvPicPr>
          <p:nvPr/>
        </p:nvPicPr>
        <p:blipFill>
          <a:blip r:embed="rId25"/>
          <a:stretch>
            <a:fillRect/>
          </a:stretch>
        </p:blipFill>
        <p:spPr>
          <a:xfrm>
            <a:off x="10465435" y="10977245"/>
            <a:ext cx="2977515" cy="755650"/>
          </a:xfrm>
          <a:prstGeom prst="rect">
            <a:avLst/>
          </a:prstGeom>
          <a:ln w="12700">
            <a:miter lim="400000"/>
            <a:headEnd/>
            <a:tailEnd/>
          </a:ln>
        </p:spPr>
      </p:pic>
      <p:pic>
        <p:nvPicPr>
          <p:cNvPr id="282" name="图像" descr="图像"/>
          <p:cNvPicPr>
            <a:picLocks noChangeAspect="1"/>
          </p:cNvPicPr>
          <p:nvPr/>
        </p:nvPicPr>
        <p:blipFill>
          <a:blip r:embed="rId26"/>
          <a:stretch>
            <a:fillRect/>
          </a:stretch>
        </p:blipFill>
        <p:spPr>
          <a:xfrm>
            <a:off x="18491835" y="8037830"/>
            <a:ext cx="2853690" cy="1118870"/>
          </a:xfrm>
          <a:prstGeom prst="rect">
            <a:avLst/>
          </a:prstGeom>
          <a:ln w="12700">
            <a:miter lim="400000"/>
            <a:headEnd/>
            <a:tailEnd/>
          </a:ln>
        </p:spPr>
      </p:pic>
      <p:pic>
        <p:nvPicPr>
          <p:cNvPr id="283" name="立白.png" descr="立白.png"/>
          <p:cNvPicPr>
            <a:picLocks noChangeAspect="1"/>
          </p:cNvPicPr>
          <p:nvPr/>
        </p:nvPicPr>
        <p:blipFill>
          <a:blip r:embed="rId27"/>
          <a:srcRect t="14698" b="14698"/>
          <a:stretch>
            <a:fillRect/>
          </a:stretch>
        </p:blipFill>
        <p:spPr>
          <a:xfrm>
            <a:off x="10422890" y="6725285"/>
            <a:ext cx="2797810" cy="1111250"/>
          </a:xfrm>
          <a:prstGeom prst="rect">
            <a:avLst/>
          </a:prstGeom>
          <a:ln w="12700">
            <a:miter lim="400000"/>
            <a:headEnd/>
            <a:tailEnd/>
          </a:ln>
        </p:spPr>
      </p:pic>
      <p:pic>
        <p:nvPicPr>
          <p:cNvPr id="284" name="图像" descr="图像"/>
          <p:cNvPicPr>
            <a:picLocks noChangeAspect="1"/>
          </p:cNvPicPr>
          <p:nvPr/>
        </p:nvPicPr>
        <p:blipFill>
          <a:blip r:embed="rId28"/>
          <a:stretch>
            <a:fillRect/>
          </a:stretch>
        </p:blipFill>
        <p:spPr>
          <a:xfrm>
            <a:off x="17929860" y="6811645"/>
            <a:ext cx="2378710" cy="915670"/>
          </a:xfrm>
          <a:prstGeom prst="rect">
            <a:avLst/>
          </a:prstGeom>
          <a:ln w="12700">
            <a:miter lim="400000"/>
            <a:headEnd/>
            <a:tailEnd/>
          </a:ln>
        </p:spPr>
      </p:pic>
      <p:pic>
        <p:nvPicPr>
          <p:cNvPr id="285" name="图像" descr="图像"/>
          <p:cNvPicPr>
            <a:picLocks noChangeAspect="1"/>
          </p:cNvPicPr>
          <p:nvPr/>
        </p:nvPicPr>
        <p:blipFill>
          <a:blip r:embed="rId29"/>
          <a:stretch>
            <a:fillRect/>
          </a:stretch>
        </p:blipFill>
        <p:spPr>
          <a:xfrm>
            <a:off x="3743325" y="11043920"/>
            <a:ext cx="2797810" cy="856615"/>
          </a:xfrm>
          <a:prstGeom prst="rect">
            <a:avLst/>
          </a:prstGeom>
          <a:ln w="12700">
            <a:miter lim="400000"/>
            <a:headEnd/>
            <a:tailEnd/>
          </a:ln>
        </p:spPr>
      </p:pic>
      <p:pic>
        <p:nvPicPr>
          <p:cNvPr id="286" name="图像" descr="图像"/>
          <p:cNvPicPr>
            <a:picLocks noChangeAspect="1"/>
          </p:cNvPicPr>
          <p:nvPr/>
        </p:nvPicPr>
        <p:blipFill>
          <a:blip r:embed="rId30"/>
          <a:stretch>
            <a:fillRect/>
          </a:stretch>
        </p:blipFill>
        <p:spPr>
          <a:xfrm>
            <a:off x="17739995" y="10859135"/>
            <a:ext cx="2637155" cy="1176020"/>
          </a:xfrm>
          <a:prstGeom prst="rect">
            <a:avLst/>
          </a:prstGeom>
          <a:ln w="12700">
            <a:miter lim="400000"/>
            <a:headEnd/>
            <a:tailEnd/>
          </a:ln>
        </p:spPr>
      </p:pic>
      <p:pic>
        <p:nvPicPr>
          <p:cNvPr id="287" name="图像" descr="图像"/>
          <p:cNvPicPr>
            <a:picLocks noChangeAspect="1"/>
          </p:cNvPicPr>
          <p:nvPr/>
        </p:nvPicPr>
        <p:blipFill>
          <a:blip r:embed="rId31"/>
          <a:srcRect t="11678" b="11678"/>
          <a:stretch>
            <a:fillRect/>
          </a:stretch>
        </p:blipFill>
        <p:spPr>
          <a:xfrm>
            <a:off x="18976975" y="9243060"/>
            <a:ext cx="1780540" cy="1364615"/>
          </a:xfrm>
          <a:prstGeom prst="rect">
            <a:avLst/>
          </a:prstGeom>
          <a:ln w="12700">
            <a:miter lim="400000"/>
            <a:headEnd/>
            <a:tailEnd/>
          </a:ln>
        </p:spPr>
      </p:pic>
      <p:pic>
        <p:nvPicPr>
          <p:cNvPr id="288" name="图像" descr="图像"/>
          <p:cNvPicPr>
            <a:picLocks noChangeAspect="1"/>
          </p:cNvPicPr>
          <p:nvPr/>
        </p:nvPicPr>
        <p:blipFill>
          <a:blip r:embed="rId32"/>
          <a:stretch>
            <a:fillRect/>
          </a:stretch>
        </p:blipFill>
        <p:spPr>
          <a:xfrm>
            <a:off x="15759430" y="9759950"/>
            <a:ext cx="2626360" cy="822325"/>
          </a:xfrm>
          <a:prstGeom prst="rect">
            <a:avLst/>
          </a:prstGeom>
          <a:ln w="12700">
            <a:miter lim="400000"/>
            <a:headEnd/>
            <a:tailEnd/>
          </a:ln>
        </p:spPr>
      </p:pic>
      <p:pic>
        <p:nvPicPr>
          <p:cNvPr id="289" name="图像" descr="图像"/>
          <p:cNvPicPr>
            <a:picLocks noChangeAspect="1"/>
          </p:cNvPicPr>
          <p:nvPr/>
        </p:nvPicPr>
        <p:blipFill>
          <a:blip r:embed="rId33"/>
          <a:srcRect l="13570" t="17289" r="13570" b="17289"/>
          <a:stretch>
            <a:fillRect/>
          </a:stretch>
        </p:blipFill>
        <p:spPr>
          <a:xfrm>
            <a:off x="11754485" y="7960995"/>
            <a:ext cx="2470150" cy="1269365"/>
          </a:xfrm>
          <a:prstGeom prst="rect">
            <a:avLst/>
          </a:prstGeom>
          <a:ln w="12700">
            <a:miter lim="400000"/>
            <a:headEnd/>
            <a:tailEnd/>
          </a:ln>
        </p:spPr>
      </p:pic>
      <p:pic>
        <p:nvPicPr>
          <p:cNvPr id="290" name="图像" descr="图像"/>
          <p:cNvPicPr>
            <a:picLocks noChangeAspect="1"/>
          </p:cNvPicPr>
          <p:nvPr/>
        </p:nvPicPr>
        <p:blipFill>
          <a:blip r:embed="rId34"/>
          <a:stretch>
            <a:fillRect/>
          </a:stretch>
        </p:blipFill>
        <p:spPr>
          <a:xfrm>
            <a:off x="22299930" y="3879215"/>
            <a:ext cx="1128395" cy="1128395"/>
          </a:xfrm>
          <a:prstGeom prst="rect">
            <a:avLst/>
          </a:prstGeom>
          <a:ln w="12700">
            <a:miter lim="400000"/>
            <a:headEnd/>
            <a:tailEnd/>
          </a:ln>
        </p:spPr>
      </p:pic>
      <p:pic>
        <p:nvPicPr>
          <p:cNvPr id="291" name="图像" descr="图像"/>
          <p:cNvPicPr>
            <a:picLocks noChangeAspect="1"/>
          </p:cNvPicPr>
          <p:nvPr/>
        </p:nvPicPr>
        <p:blipFill>
          <a:blip r:embed="rId35"/>
          <a:srcRect l="8491" t="11391" r="11726" b="11391"/>
          <a:stretch>
            <a:fillRect/>
          </a:stretch>
        </p:blipFill>
        <p:spPr>
          <a:xfrm>
            <a:off x="653620" y="11948776"/>
            <a:ext cx="2850091" cy="1308381"/>
          </a:xfrm>
          <a:prstGeom prst="rect">
            <a:avLst/>
          </a:prstGeom>
          <a:ln w="12700">
            <a:miter lim="400000"/>
            <a:headEnd/>
            <a:tailEnd/>
          </a:ln>
        </p:spPr>
      </p:pic>
      <p:pic>
        <p:nvPicPr>
          <p:cNvPr id="292" name="图像" descr="图像"/>
          <p:cNvPicPr>
            <a:picLocks noChangeAspect="1"/>
          </p:cNvPicPr>
          <p:nvPr/>
        </p:nvPicPr>
        <p:blipFill>
          <a:blip r:embed="rId36"/>
          <a:srcRect l="7548" t="15193" r="7548" b="18900"/>
          <a:stretch>
            <a:fillRect/>
          </a:stretch>
        </p:blipFill>
        <p:spPr>
          <a:xfrm>
            <a:off x="21983065" y="7830185"/>
            <a:ext cx="1633855" cy="1269365"/>
          </a:xfrm>
          <a:prstGeom prst="rect">
            <a:avLst/>
          </a:prstGeom>
          <a:ln w="12700">
            <a:miter lim="400000"/>
            <a:headEnd/>
            <a:tailEnd/>
          </a:ln>
        </p:spPr>
      </p:pic>
      <p:pic>
        <p:nvPicPr>
          <p:cNvPr id="293" name="图像" descr="图像"/>
          <p:cNvPicPr>
            <a:picLocks noChangeAspect="1"/>
          </p:cNvPicPr>
          <p:nvPr/>
        </p:nvPicPr>
        <p:blipFill>
          <a:blip r:embed="rId37"/>
          <a:srcRect l="21821" t="31195" r="23297" b="28791"/>
          <a:stretch>
            <a:fillRect/>
          </a:stretch>
        </p:blipFill>
        <p:spPr>
          <a:xfrm>
            <a:off x="8609330" y="4181475"/>
            <a:ext cx="3198495" cy="992505"/>
          </a:xfrm>
          <a:prstGeom prst="rect">
            <a:avLst/>
          </a:prstGeom>
          <a:ln w="12700">
            <a:miter lim="400000"/>
            <a:headEnd/>
            <a:tailEnd/>
          </a:ln>
        </p:spPr>
      </p:pic>
      <p:pic>
        <p:nvPicPr>
          <p:cNvPr id="294" name="图像" descr="图像"/>
          <p:cNvPicPr>
            <a:picLocks noChangeAspect="1"/>
          </p:cNvPicPr>
          <p:nvPr/>
        </p:nvPicPr>
        <p:blipFill>
          <a:blip r:embed="rId38"/>
          <a:srcRect l="13799" r="13799"/>
          <a:stretch>
            <a:fillRect/>
          </a:stretch>
        </p:blipFill>
        <p:spPr>
          <a:xfrm>
            <a:off x="14907895" y="8115300"/>
            <a:ext cx="2938145" cy="974090"/>
          </a:xfrm>
          <a:prstGeom prst="rect">
            <a:avLst/>
          </a:prstGeom>
          <a:ln w="12700">
            <a:miter lim="400000"/>
            <a:headEnd/>
            <a:tailEnd/>
          </a:ln>
        </p:spPr>
      </p:pic>
      <p:pic>
        <p:nvPicPr>
          <p:cNvPr id="295" name="图像" descr="图像"/>
          <p:cNvPicPr>
            <a:picLocks noChangeAspect="1"/>
          </p:cNvPicPr>
          <p:nvPr/>
        </p:nvPicPr>
        <p:blipFill>
          <a:blip r:embed="rId39"/>
          <a:srcRect l="6040" t="14843" r="4860" b="20139"/>
          <a:stretch>
            <a:fillRect/>
          </a:stretch>
        </p:blipFill>
        <p:spPr>
          <a:xfrm>
            <a:off x="470463" y="6723268"/>
            <a:ext cx="3475919" cy="1060234"/>
          </a:xfrm>
          <a:prstGeom prst="rect">
            <a:avLst/>
          </a:prstGeom>
          <a:ln w="12700">
            <a:miter lim="400000"/>
            <a:headEnd/>
            <a:tailEnd/>
          </a:ln>
        </p:spPr>
      </p:pic>
      <p:pic>
        <p:nvPicPr>
          <p:cNvPr id="296" name="图像" descr="图像"/>
          <p:cNvPicPr>
            <a:picLocks noChangeAspect="1"/>
          </p:cNvPicPr>
          <p:nvPr/>
        </p:nvPicPr>
        <p:blipFill>
          <a:blip r:embed="rId40"/>
          <a:srcRect l="5098" t="17456" r="8448" b="17456"/>
          <a:stretch>
            <a:fillRect/>
          </a:stretch>
        </p:blipFill>
        <p:spPr>
          <a:xfrm>
            <a:off x="565117" y="5661353"/>
            <a:ext cx="3286470" cy="897066"/>
          </a:xfrm>
          <a:prstGeom prst="rect">
            <a:avLst/>
          </a:prstGeom>
          <a:ln w="12700">
            <a:miter lim="400000"/>
            <a:headEnd/>
            <a:tailEnd/>
          </a:ln>
        </p:spPr>
      </p:pic>
      <p:pic>
        <p:nvPicPr>
          <p:cNvPr id="297" name="图像" descr="图像"/>
          <p:cNvPicPr>
            <a:picLocks noChangeAspect="1"/>
          </p:cNvPicPr>
          <p:nvPr/>
        </p:nvPicPr>
        <p:blipFill>
          <a:blip r:embed="rId41"/>
          <a:stretch>
            <a:fillRect/>
          </a:stretch>
        </p:blipFill>
        <p:spPr>
          <a:xfrm>
            <a:off x="19114770" y="4178935"/>
            <a:ext cx="2626360" cy="775970"/>
          </a:xfrm>
          <a:prstGeom prst="rect">
            <a:avLst/>
          </a:prstGeom>
          <a:ln w="12700">
            <a:miter lim="400000"/>
            <a:headEnd/>
            <a:tailEnd/>
          </a:ln>
        </p:spPr>
      </p:pic>
      <p:pic>
        <p:nvPicPr>
          <p:cNvPr id="298" name="图像" descr="图像"/>
          <p:cNvPicPr>
            <a:picLocks noChangeAspect="1"/>
          </p:cNvPicPr>
          <p:nvPr/>
        </p:nvPicPr>
        <p:blipFill>
          <a:blip r:embed="rId42"/>
          <a:srcRect l="7415" t="35749" r="46263" b="35749"/>
          <a:stretch>
            <a:fillRect/>
          </a:stretch>
        </p:blipFill>
        <p:spPr>
          <a:xfrm>
            <a:off x="506777" y="11001112"/>
            <a:ext cx="2996723" cy="1038340"/>
          </a:xfrm>
          <a:prstGeom prst="rect">
            <a:avLst/>
          </a:prstGeom>
          <a:ln w="12700">
            <a:miter lim="400000"/>
            <a:headEnd/>
            <a:tailEnd/>
          </a:ln>
        </p:spPr>
      </p:pic>
      <p:pic>
        <p:nvPicPr>
          <p:cNvPr id="299" name="1216珠海网欣软件.png" descr="1216珠海网欣软件.png"/>
          <p:cNvPicPr>
            <a:picLocks noChangeAspect="1"/>
          </p:cNvPicPr>
          <p:nvPr/>
        </p:nvPicPr>
        <p:blipFill>
          <a:blip r:embed="rId43"/>
          <a:srcRect l="3030" r="3030"/>
          <a:stretch>
            <a:fillRect/>
          </a:stretch>
        </p:blipFill>
        <p:spPr>
          <a:xfrm>
            <a:off x="8729980" y="12104370"/>
            <a:ext cx="4648200" cy="989965"/>
          </a:xfrm>
          <a:prstGeom prst="rect">
            <a:avLst/>
          </a:prstGeom>
          <a:ln w="12700">
            <a:miter lim="400000"/>
            <a:headEnd/>
            <a:tailEnd/>
          </a:ln>
        </p:spPr>
      </p:pic>
      <p:pic>
        <p:nvPicPr>
          <p:cNvPr id="300" name="图像" descr="图像"/>
          <p:cNvPicPr>
            <a:picLocks noChangeAspect="1"/>
          </p:cNvPicPr>
          <p:nvPr/>
        </p:nvPicPr>
        <p:blipFill>
          <a:blip r:embed="rId44"/>
          <a:srcRect l="2539" t="16799" r="2539" b="16799"/>
          <a:stretch>
            <a:fillRect/>
          </a:stretch>
        </p:blipFill>
        <p:spPr>
          <a:xfrm>
            <a:off x="13900150" y="12179300"/>
            <a:ext cx="2719705" cy="773430"/>
          </a:xfrm>
          <a:prstGeom prst="rect">
            <a:avLst/>
          </a:prstGeom>
          <a:ln w="12700">
            <a:miter lim="400000"/>
            <a:headEnd/>
            <a:tailEnd/>
          </a:ln>
        </p:spPr>
      </p:pic>
      <p:pic>
        <p:nvPicPr>
          <p:cNvPr id="301" name="图像" descr="图像"/>
          <p:cNvPicPr>
            <a:picLocks noChangeAspect="1"/>
          </p:cNvPicPr>
          <p:nvPr/>
        </p:nvPicPr>
        <p:blipFill>
          <a:blip r:embed="rId45"/>
          <a:srcRect t="33290" b="33290"/>
          <a:stretch>
            <a:fillRect/>
          </a:stretch>
        </p:blipFill>
        <p:spPr>
          <a:xfrm>
            <a:off x="17072610" y="12152630"/>
            <a:ext cx="2702560" cy="902970"/>
          </a:xfrm>
          <a:prstGeom prst="rect">
            <a:avLst/>
          </a:prstGeom>
          <a:ln w="12700">
            <a:miter lim="400000"/>
            <a:headEnd/>
            <a:tailEnd/>
          </a:ln>
        </p:spPr>
      </p:pic>
      <p:pic>
        <p:nvPicPr>
          <p:cNvPr id="302" name="图像" descr="图像"/>
          <p:cNvPicPr>
            <a:picLocks noChangeAspect="1"/>
          </p:cNvPicPr>
          <p:nvPr/>
        </p:nvPicPr>
        <p:blipFill>
          <a:blip r:embed="rId46"/>
          <a:stretch>
            <a:fillRect/>
          </a:stretch>
        </p:blipFill>
        <p:spPr>
          <a:xfrm>
            <a:off x="21254720" y="9658985"/>
            <a:ext cx="2514600" cy="645795"/>
          </a:xfrm>
          <a:prstGeom prst="rect">
            <a:avLst/>
          </a:prstGeom>
          <a:ln w="12700">
            <a:miter lim="400000"/>
            <a:headEnd/>
            <a:tailEnd/>
          </a:ln>
        </p:spPr>
      </p:pic>
      <p:pic>
        <p:nvPicPr>
          <p:cNvPr id="303" name="图像" descr="图像"/>
          <p:cNvPicPr>
            <a:picLocks noChangeAspect="1"/>
          </p:cNvPicPr>
          <p:nvPr/>
        </p:nvPicPr>
        <p:blipFill>
          <a:blip r:embed="rId47"/>
          <a:srcRect l="4364" t="14388" r="4364" b="14388"/>
          <a:stretch>
            <a:fillRect/>
          </a:stretch>
        </p:blipFill>
        <p:spPr>
          <a:xfrm>
            <a:off x="20575270" y="11657965"/>
            <a:ext cx="2792095" cy="1308100"/>
          </a:xfrm>
          <a:prstGeom prst="rect">
            <a:avLst/>
          </a:prstGeom>
          <a:ln w="12700">
            <a:miter lim="400000"/>
            <a:headEnd/>
            <a:tailEnd/>
          </a:ln>
        </p:spPr>
      </p:pic>
      <p:pic>
        <p:nvPicPr>
          <p:cNvPr id="304" name="图像" descr="图像"/>
          <p:cNvPicPr>
            <a:picLocks noChangeAspect="1"/>
          </p:cNvPicPr>
          <p:nvPr/>
        </p:nvPicPr>
        <p:blipFill>
          <a:blip r:embed="rId48"/>
          <a:srcRect l="11836" t="30894" r="11836" b="30894"/>
          <a:stretch>
            <a:fillRect/>
          </a:stretch>
        </p:blipFill>
        <p:spPr>
          <a:xfrm>
            <a:off x="12308205" y="4183380"/>
            <a:ext cx="2498725" cy="902970"/>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KSO_WM_BEAUTIFY_FLAG" val=""/>
</p:tagLst>
</file>

<file path=ppt/tags/tag6.xml><?xml version="1.0" encoding="utf-8"?>
<p:tagLst xmlns:p="http://schemas.openxmlformats.org/presentationml/2006/main">
  <p:tag name="commondata" val="eyJoZGlkIjoiYWVmMWU4NTdhZjdlMGRmMzBiZTkwZWVlODQxNDQzYmU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
    </extobj>
  </extobjs>
</s:customData>
</file>

<file path=customXml/item2.xml>��< ? x m l   v e r s i o n = " 1 . 0 "   s t a n d a l o n e = " y e s " ? > < s : c u s t o m D a t a   x m l n s = " h t t p : / / w w w . w p s . c n / o f f i c e D o c u m e n t / 2 0 1 3 / w p s C u s t o m D a t a "   x m l n s : s = " h t t p : / / w w w . w p s . c n / o f f i c e D o c u m e n t / 2 0 1 3 / w p s C u s t o m D a t a " > < e x t o b j s > < e x t o b j   n a m e = " E C B 0 1 9 B 1 - 3 8 2 A - 4 2 6 6 - B 2 5 C - 5 B 5 2 3 A A 4 3 C 1 4 - 1 " > < 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e x t o b j > < / e x t o b j s > < / s : c u s t o m D a t a > 
</file>

<file path=customXml/item3.xml>��< ? x m l   v e r s i o n = " 1 . 0 "   s t a n d a l o n e = " y e s " ? > < s : c u s t o m D a t a   x m l n s = " h t t p : / / w w w . w p s . c n / o f f i c e D o c u m e n t / 2 0 1 3 / w p s C u s t o m D a t a "   x m l n s : s = " h t t p : / / w w w . w p s . c n / o f f i c e D o c u m e n t / 2 0 1 3 / w p s C u s t o m D a t a " > < e x t o b j s > < e x t o b j   n a m e = " E C B 0 1 9 B 1 - 3 8 2 A - 4 2 6 6 - B 2 5 C - 5 B 5 2 3 A A 4 3 C 1 4 - 1 " > < 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e x t o b j > < / e x t o b j s > < / s : c u s t o m D a t a > 
</file>

<file path=customXml/item4.xml>��< ? x m l   v e r s i o n = " 1 . 0 "   s t a n d a l o n e = " y e s " ? > < s : c u s t o m D a t a   x m l n s = " h t t p : / / w w w . w p s . c n / o f f i c e D o c u m e n t / 2 0 1 3 / w p s C u s t o m D a t a "   x m l n s : s = " h t t p : / / w w w . w p s . c n / o f f i c e D o c u m e n t / 2 0 1 3 / w p s C u s t o m D a t a " > < e x t o b j s > < e x t o b j   n a m e = " E C B 0 1 9 B 1 - 3 8 2 A - 4 2 6 6 - B 2 5 C - 5 B 5 2 3 A A 4 3 C 1 4 - 1 " > < 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e x t o b j > < / e x t o b j s > < / 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customXml/itemProps3.xml><?xml version="1.0" encoding="utf-8"?>
<ds:datastoreItem xmlns:ds="http://schemas.openxmlformats.org/officeDocument/2006/customXml" ds:itemID="{04060040-3bf8-45fb-8107-30b343974ec2}">
  <ds:schemaRefs/>
</ds:datastoreItem>
</file>

<file path=customXml/itemProps4.xml><?xml version="1.0" encoding="utf-8"?>
<ds:datastoreItem xmlns:ds="http://schemas.openxmlformats.org/officeDocument/2006/customXml" ds:itemID="{958f4e9a-6cc8-4da5-912d-6af480af9d52}">
  <ds:schemaRefs/>
</ds:datastoreItem>
</file>

<file path=customXml/itemProps5.xml><?xml version="1.0" encoding="utf-8"?>
<ds:datastoreItem xmlns:ds="http://schemas.openxmlformats.org/officeDocument/2006/customXml" ds:itemID="{9a8f27aa-2d19-42c9-8b83-da789956c6d4}">
  <ds:schemaRefs/>
</ds:datastoreItem>
</file>

<file path=docProps/app.xml><?xml version="1.0" encoding="utf-8"?>
<Properties xmlns="http://schemas.openxmlformats.org/officeDocument/2006/extended-properties" xmlns:vt="http://schemas.openxmlformats.org/officeDocument/2006/docPropsVTypes">
  <TotalTime>0</TotalTime>
  <Words>4509</Words>
  <Application>WPS 演示</Application>
  <PresentationFormat>自定义</PresentationFormat>
  <Paragraphs>741</Paragraphs>
  <Slides>27</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27</vt:i4>
      </vt:variant>
    </vt:vector>
  </HeadingPairs>
  <TitlesOfParts>
    <vt:vector size="52" baseType="lpstr">
      <vt:lpstr>Arial</vt:lpstr>
      <vt:lpstr>宋体</vt:lpstr>
      <vt:lpstr>Wingdings</vt:lpstr>
      <vt:lpstr>Helvetica Neue</vt:lpstr>
      <vt:lpstr>Helvetica Neue Medium</vt:lpstr>
      <vt:lpstr>Helvetica Neue Light</vt:lpstr>
      <vt:lpstr>Calibri</vt:lpstr>
      <vt:lpstr>Helvetica</vt:lpstr>
      <vt:lpstr>微软雅黑</vt:lpstr>
      <vt:lpstr>Trebuchet MS</vt:lpstr>
      <vt:lpstr>Trebuchet MS Bold</vt:lpstr>
      <vt:lpstr>Trebuchet MS</vt:lpstr>
      <vt:lpstr>方正黑体简体</vt:lpstr>
      <vt:lpstr>Times New Roman Bold</vt:lpstr>
      <vt:lpstr>Times New Roman Regular</vt:lpstr>
      <vt:lpstr>Arial Unicode MS</vt:lpstr>
      <vt:lpstr>Times New Roman</vt:lpstr>
      <vt:lpstr>Apple Braille</vt:lpstr>
      <vt:lpstr>Arial Unicode MS</vt:lpstr>
      <vt:lpstr>Songti SC Bold</vt:lpstr>
      <vt:lpstr>Apple Braille Outline 6 Dot</vt:lpstr>
      <vt:lpstr>Segoe Print</vt:lpstr>
      <vt:lpstr>楷体</vt:lpstr>
      <vt:lpstr>微软雅黑 Light</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追风者</cp:lastModifiedBy>
  <cp:revision>84</cp:revision>
  <dcterms:created xsi:type="dcterms:W3CDTF">2023-12-14T06:24:00Z</dcterms:created>
  <dcterms:modified xsi:type="dcterms:W3CDTF">2024-08-01T03:20:45Z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FC4FE69C60E83C05C79B71657978272E_43</vt:lpwstr>
  </property>
  <property fmtid="{D5CDD505-2E9C-101B-9397-08002B2CF9AE}" pid="3" name="KSOProductBuildVer">
    <vt:lpwstr>2052-12.1.0.17147</vt:lpwstr>
  </property>
</Properties>
</file>